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notesSlides/notesSlide2.xml" ContentType="application/vnd.openxmlformats-officedocument.presentationml.notesSlide+xml"/>
  <Override PartName="/ppt/charts/chart35.xml" ContentType="application/vnd.openxmlformats-officedocument.drawingml.chart+xml"/>
  <Override PartName="/ppt/charts/chart36.xml" ContentType="application/vnd.openxmlformats-officedocument.drawingml.chart+xml"/>
  <Override PartName="/ppt/notesSlides/notesSlide3.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25"/>
  </p:notesMasterIdLst>
  <p:handoutMasterIdLst>
    <p:handoutMasterId r:id="rId26"/>
  </p:handoutMasterIdLst>
  <p:sldIdLst>
    <p:sldId id="283" r:id="rId7"/>
    <p:sldId id="257" r:id="rId8"/>
    <p:sldId id="258" r:id="rId9"/>
    <p:sldId id="282" r:id="rId10"/>
    <p:sldId id="280" r:id="rId11"/>
    <p:sldId id="279" r:id="rId12"/>
    <p:sldId id="278" r:id="rId13"/>
    <p:sldId id="277" r:id="rId14"/>
    <p:sldId id="274" r:id="rId15"/>
    <p:sldId id="266" r:id="rId16"/>
    <p:sldId id="267" r:id="rId17"/>
    <p:sldId id="268" r:id="rId18"/>
    <p:sldId id="269" r:id="rId19"/>
    <p:sldId id="270" r:id="rId20"/>
    <p:sldId id="271" r:id="rId21"/>
    <p:sldId id="275" r:id="rId22"/>
    <p:sldId id="276" r:id="rId23"/>
    <p:sldId id="284" r:id="rId24"/>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57" autoAdjust="0"/>
    <p:restoredTop sz="69291" autoAdjust="0"/>
  </p:normalViewPr>
  <p:slideViewPr>
    <p:cSldViewPr snapToGrid="0">
      <p:cViewPr varScale="1">
        <p:scale>
          <a:sx n="109" d="100"/>
          <a:sy n="109" d="100"/>
        </p:scale>
        <p:origin x="1710" y="96"/>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F81EC5BB-3DD0-4471-A207-25E9C386F31D}"/>
    <pc:docChg chg="modSld">
      <pc:chgData name="Vermeulen, Sander" userId="e08259fd-81d2-4a86-9b20-28ba02d67a18" providerId="ADAL" clId="{F81EC5BB-3DD0-4471-A207-25E9C386F31D}" dt="2024-01-19T15:50:40.463" v="33" actId="20577"/>
      <pc:docMkLst>
        <pc:docMk/>
      </pc:docMkLst>
      <pc:sldChg chg="modSp mod">
        <pc:chgData name="Vermeulen, Sander" userId="e08259fd-81d2-4a86-9b20-28ba02d67a18" providerId="ADAL" clId="{F81EC5BB-3DD0-4471-A207-25E9C386F31D}" dt="2024-01-19T15:50:40.463" v="33" actId="20577"/>
        <pc:sldMkLst>
          <pc:docMk/>
          <pc:sldMk cId="696753687" sldId="258"/>
        </pc:sldMkLst>
        <pc:graphicFrameChg chg="modGraphic">
          <ac:chgData name="Vermeulen, Sander" userId="e08259fd-81d2-4a86-9b20-28ba02d67a18" providerId="ADAL" clId="{F81EC5BB-3DD0-4471-A207-25E9C386F31D}" dt="2024-01-19T15:50:40.463" v="33" actId="20577"/>
          <ac:graphicFrameMkLst>
            <pc:docMk/>
            <pc:sldMk cId="696753687" sldId="258"/>
            <ac:graphicFrameMk id="2" creationId="{00000000-0000-0000-0000-000000000000}"/>
          </ac:graphicFrameMkLst>
        </pc:graphicFrameChg>
      </pc:sldChg>
      <pc:sldChg chg="modSp mod">
        <pc:chgData name="Vermeulen, Sander" userId="e08259fd-81d2-4a86-9b20-28ba02d67a18" providerId="ADAL" clId="{F81EC5BB-3DD0-4471-A207-25E9C386F31D}" dt="2024-01-19T15:47:14.293" v="11" actId="20577"/>
        <pc:sldMkLst>
          <pc:docMk/>
          <pc:sldMk cId="3863716991" sldId="283"/>
        </pc:sldMkLst>
        <pc:spChg chg="mod">
          <ac:chgData name="Vermeulen, Sander" userId="e08259fd-81d2-4a86-9b20-28ba02d67a18" providerId="ADAL" clId="{F81EC5BB-3DD0-4471-A207-25E9C386F31D}" dt="2024-01-19T15:47:14.293" v="11" actId="20577"/>
          <ac:spMkLst>
            <pc:docMk/>
            <pc:sldMk cId="3863716991" sldId="283"/>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Thuis</a:t>
            </a:r>
          </a:p>
        </c:rich>
      </c:tx>
      <c:overlay val="0"/>
    </c:title>
    <c:autoTitleDeleted val="0"/>
    <c:plotArea>
      <c:layout/>
      <c:barChart>
        <c:barDir val="bar"/>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Mijn ouders brengen veel tijd met mij door</c:v>
                </c:pt>
                <c:pt idx="1">
                  <c:v>Mijn ouders hebben duidelijke regels over wat ik wel en niet mag doen</c:v>
                </c:pt>
                <c:pt idx="2">
                  <c:v>Mijn ouders of verzorgers weten waar ik ben als ik niet thuis ben</c:v>
                </c:pt>
              </c:strCache>
            </c:strRef>
          </c:cat>
          <c:val>
            <c:numRef>
              <c:f>sheet1!$B$2:$B$4</c:f>
              <c:numCache>
                <c:formatCode>General</c:formatCode>
                <c:ptCount val="3"/>
                <c:pt idx="0">
                  <c:v>0.76033059999999997</c:v>
                </c:pt>
                <c:pt idx="1">
                  <c:v>0.81632649999999995</c:v>
                </c:pt>
                <c:pt idx="2">
                  <c:v>0.86585369999999995</c:v>
                </c:pt>
              </c:numCache>
            </c:numRef>
          </c:val>
          <c:extLst>
            <c:ext xmlns:c16="http://schemas.microsoft.com/office/drawing/2014/chart" uri="{C3380CC4-5D6E-409C-BE32-E72D297353CC}">
              <c16:uniqueId val="{00000000-0317-45F9-BD3E-A031E1229718}"/>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Mijn ouders brengen veel tijd met mij door</c:v>
                </c:pt>
                <c:pt idx="1">
                  <c:v>Mijn ouders hebben duidelijke regels over wat ik wel en niet mag doen</c:v>
                </c:pt>
                <c:pt idx="2">
                  <c:v>Mijn ouders of verzorgers weten waar ik ben als ik niet thuis ben</c:v>
                </c:pt>
              </c:strCache>
            </c:strRef>
          </c:cat>
          <c:val>
            <c:numRef>
              <c:f>sheet1!$C$2:$C$4</c:f>
              <c:numCache>
                <c:formatCode>General</c:formatCode>
                <c:ptCount val="3"/>
                <c:pt idx="0">
                  <c:v>0.74396139999999999</c:v>
                </c:pt>
                <c:pt idx="1">
                  <c:v>0.80382779999999998</c:v>
                </c:pt>
                <c:pt idx="2">
                  <c:v>0.88095239999999997</c:v>
                </c:pt>
              </c:numCache>
            </c:numRef>
          </c:val>
          <c:extLst>
            <c:ext xmlns:c16="http://schemas.microsoft.com/office/drawing/2014/chart" uri="{C3380CC4-5D6E-409C-BE32-E72D297353CC}">
              <c16:uniqueId val="{00000001-0317-45F9-BD3E-A031E1229718}"/>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Ervaren gezondheid en geluk</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Ervaart een goede gezondheid</c:v>
                </c:pt>
                <c:pt idx="1">
                  <c:v>Voelt zich meestal gelukkig</c:v>
                </c:pt>
              </c:strCache>
            </c:strRef>
          </c:cat>
          <c:val>
            <c:numRef>
              <c:f>sheet1!$B$2:$B$3</c:f>
              <c:numCache>
                <c:formatCode>General</c:formatCode>
                <c:ptCount val="2"/>
                <c:pt idx="0">
                  <c:v>0.8016529</c:v>
                </c:pt>
                <c:pt idx="1">
                  <c:v>0.86554620000000004</c:v>
                </c:pt>
              </c:numCache>
            </c:numRef>
          </c:val>
          <c:extLst>
            <c:ext xmlns:c16="http://schemas.microsoft.com/office/drawing/2014/chart" uri="{C3380CC4-5D6E-409C-BE32-E72D297353CC}">
              <c16:uniqueId val="{00000000-708B-43BC-A384-99C86ABBBC11}"/>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Ervaart een goede gezondheid</c:v>
                </c:pt>
                <c:pt idx="1">
                  <c:v>Voelt zich meestal gelukkig</c:v>
                </c:pt>
              </c:strCache>
            </c:strRef>
          </c:cat>
          <c:val>
            <c:numRef>
              <c:f>sheet1!$C$2:$C$3</c:f>
              <c:numCache>
                <c:formatCode>General</c:formatCode>
                <c:ptCount val="2"/>
                <c:pt idx="0">
                  <c:v>0.7477876</c:v>
                </c:pt>
                <c:pt idx="1">
                  <c:v>0.72489079999999995</c:v>
                </c:pt>
              </c:numCache>
            </c:numRef>
          </c:val>
          <c:extLst>
            <c:ext xmlns:c16="http://schemas.microsoft.com/office/drawing/2014/chart" uri="{C3380CC4-5D6E-409C-BE32-E72D297353CC}">
              <c16:uniqueId val="{00000001-708B-43BC-A384-99C86ABBBC11}"/>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afgelopen 4 weken alcohol gedronken</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0.26865670000000003</c:v>
                </c:pt>
                <c:pt idx="1">
                  <c:v>0.3098958</c:v>
                </c:pt>
                <c:pt idx="2">
                  <c:v>0.30530970000000002</c:v>
                </c:pt>
              </c:numCache>
            </c:numRef>
          </c:val>
          <c:smooth val="1"/>
          <c:extLst>
            <c:ext xmlns:c16="http://schemas.microsoft.com/office/drawing/2014/chart" uri="{C3380CC4-5D6E-409C-BE32-E72D297353CC}">
              <c16:uniqueId val="{00000000-DB57-4897-8677-ECD1AFB6C489}"/>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0.30956070000000002</c:v>
                </c:pt>
                <c:pt idx="1">
                  <c:v>0.3447018</c:v>
                </c:pt>
                <c:pt idx="2">
                  <c:v>0.3333333</c:v>
                </c:pt>
              </c:numCache>
            </c:numRef>
          </c:val>
          <c:smooth val="1"/>
          <c:extLst>
            <c:ext xmlns:c16="http://schemas.microsoft.com/office/drawing/2014/chart" uri="{C3380CC4-5D6E-409C-BE32-E72D297353CC}">
              <c16:uniqueId val="{00000001-DB57-4897-8677-ECD1AFB6C489}"/>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In de afgelopen 4 weken</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Alcohol gedronken</c:v>
                </c:pt>
                <c:pt idx="1">
                  <c:v>Binge drinken</c:v>
                </c:pt>
                <c:pt idx="2">
                  <c:v>Dronkenschap</c:v>
                </c:pt>
              </c:strCache>
            </c:strRef>
          </c:cat>
          <c:val>
            <c:numRef>
              <c:f>sheet1!$B$2:$B$4</c:f>
              <c:numCache>
                <c:formatCode>General</c:formatCode>
                <c:ptCount val="3"/>
                <c:pt idx="0">
                  <c:v>0.14468085</c:v>
                </c:pt>
                <c:pt idx="1">
                  <c:v>5.5319149999999997E-2</c:v>
                </c:pt>
                <c:pt idx="2">
                  <c:v>5.9322029999999998E-2</c:v>
                </c:pt>
              </c:numCache>
            </c:numRef>
          </c:val>
          <c:extLst>
            <c:ext xmlns:c16="http://schemas.microsoft.com/office/drawing/2014/chart" uri="{C3380CC4-5D6E-409C-BE32-E72D297353CC}">
              <c16:uniqueId val="{00000000-E3F6-47A7-9EB4-3B4ECCB9DDDA}"/>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Alcohol gedronken</c:v>
                </c:pt>
                <c:pt idx="1">
                  <c:v>Binge drinken</c:v>
                </c:pt>
                <c:pt idx="2">
                  <c:v>Dronkenschap</c:v>
                </c:pt>
              </c:strCache>
            </c:strRef>
          </c:cat>
          <c:val>
            <c:numRef>
              <c:f>sheet1!$C$2:$C$4</c:f>
              <c:numCache>
                <c:formatCode>General</c:formatCode>
                <c:ptCount val="3"/>
                <c:pt idx="0">
                  <c:v>0.48499999999999999</c:v>
                </c:pt>
                <c:pt idx="1">
                  <c:v>0.36180899999999999</c:v>
                </c:pt>
                <c:pt idx="2">
                  <c:v>0.30808079999999999</c:v>
                </c:pt>
              </c:numCache>
            </c:numRef>
          </c:val>
          <c:extLst>
            <c:ext xmlns:c16="http://schemas.microsoft.com/office/drawing/2014/chart" uri="{C3380CC4-5D6E-409C-BE32-E72D297353CC}">
              <c16:uniqueId val="{00000001-E3F6-47A7-9EB4-3B4ECCB9DDDA}"/>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In de afgelopen 4 weken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Alcohol gedronken</c:v>
                </c:pt>
                <c:pt idx="1">
                  <c:v>Binge drinken</c:v>
                </c:pt>
                <c:pt idx="2">
                  <c:v>Dronkenschap</c:v>
                </c:pt>
              </c:strCache>
            </c:strRef>
          </c:cat>
          <c:val>
            <c:numRef>
              <c:f>sheet1!$B$2:$B$4</c:f>
              <c:numCache>
                <c:formatCode>General</c:formatCode>
                <c:ptCount val="3"/>
                <c:pt idx="0">
                  <c:v>0.30666670000000001</c:v>
                </c:pt>
                <c:pt idx="1">
                  <c:v>0.20888889999999999</c:v>
                </c:pt>
                <c:pt idx="2">
                  <c:v>0.18385650000000001</c:v>
                </c:pt>
              </c:numCache>
            </c:numRef>
          </c:val>
          <c:extLst>
            <c:ext xmlns:c16="http://schemas.microsoft.com/office/drawing/2014/chart" uri="{C3380CC4-5D6E-409C-BE32-E72D297353CC}">
              <c16:uniqueId val="{00000000-AF2E-4F9E-8757-9D2064F44AF2}"/>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Alcohol gedronken</c:v>
                </c:pt>
                <c:pt idx="1">
                  <c:v>Binge drinken</c:v>
                </c:pt>
                <c:pt idx="2">
                  <c:v>Dronkenschap</c:v>
                </c:pt>
              </c:strCache>
            </c:strRef>
          </c:cat>
          <c:val>
            <c:numRef>
              <c:f>sheet1!$C$2:$C$4</c:f>
              <c:numCache>
                <c:formatCode>General</c:formatCode>
                <c:ptCount val="3"/>
                <c:pt idx="0">
                  <c:v>0.309417</c:v>
                </c:pt>
                <c:pt idx="1">
                  <c:v>0.19819819999999999</c:v>
                </c:pt>
                <c:pt idx="2">
                  <c:v>0.16216220000000001</c:v>
                </c:pt>
              </c:numCache>
            </c:numRef>
          </c:val>
          <c:extLst>
            <c:ext xmlns:c16="http://schemas.microsoft.com/office/drawing/2014/chart" uri="{C3380CC4-5D6E-409C-BE32-E72D297353CC}">
              <c16:uniqueId val="{00000001-AF2E-4F9E-8757-9D2064F44AF2}"/>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Mening ouders alcohol</a:t>
            </a:r>
          </a:p>
        </c:rich>
      </c:tx>
      <c:overlay val="0"/>
    </c:title>
    <c:autoTitleDeleted val="0"/>
    <c:plotArea>
      <c:layout/>
      <c:barChart>
        <c:barDir val="bar"/>
        <c:grouping val="stacked"/>
        <c:varyColors val="0"/>
        <c:ser>
          <c:idx val="0"/>
          <c:order val="0"/>
          <c:tx>
            <c:strRef>
              <c:f>sheet1!$B$1</c:f>
              <c:strCache>
                <c:ptCount val="1"/>
                <c:pt idx="0">
                  <c:v>Ze vinden het goed</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sheet1!$B$2:$B$2</c:f>
              <c:numCache>
                <c:formatCode>General</c:formatCode>
                <c:ptCount val="1"/>
                <c:pt idx="0">
                  <c:v>0.1120163</c:v>
                </c:pt>
              </c:numCache>
            </c:numRef>
          </c:val>
          <c:extLst>
            <c:ext xmlns:c16="http://schemas.microsoft.com/office/drawing/2014/chart" uri="{C3380CC4-5D6E-409C-BE32-E72D297353CC}">
              <c16:uniqueId val="{00000000-E386-40C8-9D0D-0D2982AFBF07}"/>
            </c:ext>
          </c:extLst>
        </c:ser>
        <c:ser>
          <c:idx val="1"/>
          <c:order val="1"/>
          <c:tx>
            <c:strRef>
              <c:f>sheet1!$C$1</c:f>
              <c:strCache>
                <c:ptCount val="1"/>
                <c:pt idx="0">
                  <c:v>Ze vinden dat ik minder alcohol zou moeten drinken</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sheet1!$C$2:$C$2</c:f>
              <c:numCache>
                <c:formatCode>General</c:formatCode>
                <c:ptCount val="1"/>
                <c:pt idx="0">
                  <c:v>0.73727089999999995</c:v>
                </c:pt>
              </c:numCache>
            </c:numRef>
          </c:val>
          <c:extLst>
            <c:ext xmlns:c16="http://schemas.microsoft.com/office/drawing/2014/chart" uri="{C3380CC4-5D6E-409C-BE32-E72D297353CC}">
              <c16:uniqueId val="{00000001-E386-40C8-9D0D-0D2982AFBF07}"/>
            </c:ext>
          </c:extLst>
        </c:ser>
        <c:ser>
          <c:idx val="2"/>
          <c:order val="2"/>
          <c:tx>
            <c:strRef>
              <c:f>sheet1!$D$1</c:f>
              <c:strCache>
                <c:ptCount val="1"/>
                <c:pt idx="0">
                  <c:v>Ze raden het af</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sheet1!$D$2:$D$2</c:f>
              <c:numCache>
                <c:formatCode>General</c:formatCode>
                <c:ptCount val="1"/>
                <c:pt idx="0">
                  <c:v>8.1466399999999994E-2</c:v>
                </c:pt>
              </c:numCache>
            </c:numRef>
          </c:val>
          <c:extLst>
            <c:ext xmlns:c16="http://schemas.microsoft.com/office/drawing/2014/chart" uri="{C3380CC4-5D6E-409C-BE32-E72D297353CC}">
              <c16:uniqueId val="{00000002-E386-40C8-9D0D-0D2982AFBF07}"/>
            </c:ext>
          </c:extLst>
        </c:ser>
        <c:ser>
          <c:idx val="3"/>
          <c:order val="3"/>
          <c:tx>
            <c:strRef>
              <c:f>sheet1!$E$1</c:f>
              <c:strCache>
                <c:ptCount val="1"/>
                <c:pt idx="0">
                  <c:v>Ze verbieden het</c:v>
                </c:pt>
              </c:strCache>
            </c:strRef>
          </c:tx>
          <c:spPr>
            <a:solidFill>
              <a:srgbClr val="DCD9A6">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sheet1!$E$2:$E$2</c:f>
              <c:numCache>
                <c:formatCode>General</c:formatCode>
                <c:ptCount val="1"/>
              </c:numCache>
            </c:numRef>
          </c:val>
          <c:extLst>
            <c:ext xmlns:c16="http://schemas.microsoft.com/office/drawing/2014/chart" uri="{C3380CC4-5D6E-409C-BE32-E72D297353CC}">
              <c16:uniqueId val="{00000003-E386-40C8-9D0D-0D2982AFBF07}"/>
            </c:ext>
          </c:extLst>
        </c:ser>
        <c:ser>
          <c:idx val="4"/>
          <c:order val="4"/>
          <c:tx>
            <c:strRef>
              <c:f>sheet1!$F$1</c:f>
              <c:strCache>
                <c:ptCount val="1"/>
                <c:pt idx="0">
                  <c:v>Ze zeggen er niks van</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sheet1!$F$2:$F$2</c:f>
              <c:numCache>
                <c:formatCode>General</c:formatCode>
                <c:ptCount val="1"/>
                <c:pt idx="0">
                  <c:v>2.2403260000000001E-2</c:v>
                </c:pt>
              </c:numCache>
            </c:numRef>
          </c:val>
          <c:extLst>
            <c:ext xmlns:c16="http://schemas.microsoft.com/office/drawing/2014/chart" uri="{C3380CC4-5D6E-409C-BE32-E72D297353CC}">
              <c16:uniqueId val="{00000004-E386-40C8-9D0D-0D2982AFBF07}"/>
            </c:ext>
          </c:extLst>
        </c:ser>
        <c:ser>
          <c:idx val="5"/>
          <c:order val="5"/>
          <c:tx>
            <c:strRef>
              <c:f>sheet1!$G$1</c:f>
              <c:strCache>
                <c:ptCount val="1"/>
                <c:pt idx="0">
                  <c:v>Ze weten het niet</c:v>
                </c:pt>
              </c:strCache>
            </c:strRef>
          </c:tx>
          <c:spPr>
            <a:solidFill>
              <a:srgbClr val="E9ACB0">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sheet1!$G$2:$G$2</c:f>
              <c:numCache>
                <c:formatCode>General</c:formatCode>
                <c:ptCount val="1"/>
                <c:pt idx="0">
                  <c:v>4.276986E-2</c:v>
                </c:pt>
              </c:numCache>
            </c:numRef>
          </c:val>
          <c:extLst>
            <c:ext xmlns:c16="http://schemas.microsoft.com/office/drawing/2014/chart" uri="{C3380CC4-5D6E-409C-BE32-E72D297353CC}">
              <c16:uniqueId val="{00000005-E386-40C8-9D0D-0D2982AFBF07}"/>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Jongeren komen aan alcohol via</a:t>
            </a:r>
          </a:p>
        </c:rich>
      </c:tx>
      <c:overlay val="0"/>
    </c:title>
    <c:autoTitleDeleted val="0"/>
    <c:plotArea>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sheet1!$A$2:$A$6</c:f>
              <c:strCache>
                <c:ptCount val="5"/>
                <c:pt idx="0">
                  <c:v>Zelf kopen</c:v>
                </c:pt>
                <c:pt idx="1">
                  <c:v>Anderen kopen</c:v>
                </c:pt>
                <c:pt idx="2">
                  <c:v>Vrienden</c:v>
                </c:pt>
                <c:pt idx="3">
                  <c:v>Ouders</c:v>
                </c:pt>
                <c:pt idx="4">
                  <c:v>Andere volwassenen</c:v>
                </c:pt>
              </c:strCache>
            </c:strRef>
          </c:cat>
          <c:val>
            <c:numRef>
              <c:f>sheet1!$B$2:$B$6</c:f>
              <c:numCache>
                <c:formatCode>General</c:formatCode>
                <c:ptCount val="5"/>
                <c:pt idx="0">
                  <c:v>3.2586560000000001E-2</c:v>
                </c:pt>
                <c:pt idx="1">
                  <c:v>0.11405295</c:v>
                </c:pt>
                <c:pt idx="2">
                  <c:v>0.14256619000000001</c:v>
                </c:pt>
                <c:pt idx="3">
                  <c:v>9.3686350000000002E-2</c:v>
                </c:pt>
                <c:pt idx="4">
                  <c:v>9.1649690000000006E-2</c:v>
                </c:pt>
              </c:numCache>
            </c:numRef>
          </c:val>
          <c:extLst>
            <c:ext xmlns:c16="http://schemas.microsoft.com/office/drawing/2014/chart" uri="{C3380CC4-5D6E-409C-BE32-E72D297353CC}">
              <c16:uniqueId val="{00000000-FE62-47F5-B972-835BE57352EB}"/>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Hoeveel van je vrienden en vriendinnen drinken alcohol?</a:t>
            </a:r>
          </a:p>
        </c:rich>
      </c:tx>
      <c:overlay val="0"/>
    </c:title>
    <c:autoTitleDeleted val="0"/>
    <c:plotArea>
      <c:layout/>
      <c:barChart>
        <c:barDir val="bar"/>
        <c:grouping val="stacked"/>
        <c:varyColors val="0"/>
        <c:ser>
          <c:idx val="0"/>
          <c:order val="0"/>
          <c:tx>
            <c:strRef>
              <c:f>sheet1!$B$1</c:f>
              <c:strCache>
                <c:ptCount val="1"/>
                <c:pt idx="0">
                  <c:v>Geen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sheet1!$B$2:$B$3</c:f>
              <c:numCache>
                <c:formatCode>General</c:formatCode>
                <c:ptCount val="2"/>
                <c:pt idx="0">
                  <c:v>0.4157303</c:v>
                </c:pt>
                <c:pt idx="1">
                  <c:v>0.33269470000000001</c:v>
                </c:pt>
              </c:numCache>
            </c:numRef>
          </c:val>
          <c:extLst>
            <c:ext xmlns:c16="http://schemas.microsoft.com/office/drawing/2014/chart" uri="{C3380CC4-5D6E-409C-BE32-E72D297353CC}">
              <c16:uniqueId val="{00000000-C659-456F-AD7A-E11AC379CA0E}"/>
            </c:ext>
          </c:extLst>
        </c:ser>
        <c:ser>
          <c:idx val="1"/>
          <c:order val="1"/>
          <c:tx>
            <c:strRef>
              <c:f>sheet1!$C$1</c:f>
              <c:strCache>
                <c:ptCount val="1"/>
                <c:pt idx="0">
                  <c:v>Sommige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sheet1!$C$2:$C$3</c:f>
              <c:numCache>
                <c:formatCode>General</c:formatCode>
                <c:ptCount val="2"/>
                <c:pt idx="0">
                  <c:v>0.29213479999999997</c:v>
                </c:pt>
                <c:pt idx="1">
                  <c:v>0.35342269999999998</c:v>
                </c:pt>
              </c:numCache>
            </c:numRef>
          </c:val>
          <c:extLst>
            <c:ext xmlns:c16="http://schemas.microsoft.com/office/drawing/2014/chart" uri="{C3380CC4-5D6E-409C-BE32-E72D297353CC}">
              <c16:uniqueId val="{00000001-C659-456F-AD7A-E11AC379CA0E}"/>
            </c:ext>
          </c:extLst>
        </c:ser>
        <c:ser>
          <c:idx val="2"/>
          <c:order val="2"/>
          <c:tx>
            <c:strRef>
              <c:f>sheet1!$D$1</c:f>
              <c:strCache>
                <c:ptCount val="1"/>
                <c:pt idx="0">
                  <c:v>Meeste</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sheet1!$D$2:$D$3</c:f>
              <c:numCache>
                <c:formatCode>General</c:formatCode>
                <c:ptCount val="2"/>
                <c:pt idx="0">
                  <c:v>0.12808990000000001</c:v>
                </c:pt>
                <c:pt idx="1">
                  <c:v>0.1527608</c:v>
                </c:pt>
              </c:numCache>
            </c:numRef>
          </c:val>
          <c:extLst>
            <c:ext xmlns:c16="http://schemas.microsoft.com/office/drawing/2014/chart" uri="{C3380CC4-5D6E-409C-BE32-E72D297353CC}">
              <c16:uniqueId val="{00000002-C659-456F-AD7A-E11AC379CA0E}"/>
            </c:ext>
          </c:extLst>
        </c:ser>
        <c:ser>
          <c:idx val="3"/>
          <c:order val="3"/>
          <c:tx>
            <c:strRef>
              <c:f>sheet1!$E$1</c:f>
              <c:strCache>
                <c:ptCount val="1"/>
                <c:pt idx="0">
                  <c:v>(Bijna) alle</c:v>
                </c:pt>
              </c:strCache>
            </c:strRef>
          </c:tx>
          <c:spPr>
            <a:solidFill>
              <a:srgbClr val="DCD9A6">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sheet1!$E$2:$E$3</c:f>
              <c:numCache>
                <c:formatCode>General</c:formatCode>
                <c:ptCount val="2"/>
                <c:pt idx="0">
                  <c:v>0.16404489999999999</c:v>
                </c:pt>
                <c:pt idx="1">
                  <c:v>0.16112180000000001</c:v>
                </c:pt>
              </c:numCache>
            </c:numRef>
          </c:val>
          <c:extLst>
            <c:ext xmlns:c16="http://schemas.microsoft.com/office/drawing/2014/chart" uri="{C3380CC4-5D6E-409C-BE32-E72D297353CC}">
              <c16:uniqueId val="{00000003-C659-456F-AD7A-E11AC379CA0E}"/>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Rookt (minimaal wekelijks)</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1.77305E-2</c:v>
                </c:pt>
                <c:pt idx="1">
                  <c:v>3.6269429999999998E-2</c:v>
                </c:pt>
                <c:pt idx="2">
                  <c:v>4.0089090000000001E-2</c:v>
                </c:pt>
              </c:numCache>
            </c:numRef>
          </c:val>
          <c:smooth val="1"/>
          <c:extLst>
            <c:ext xmlns:c16="http://schemas.microsoft.com/office/drawing/2014/chart" uri="{C3380CC4-5D6E-409C-BE32-E72D297353CC}">
              <c16:uniqueId val="{00000000-A52B-4FBF-81E8-6124F909B384}"/>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3.2750000000000001E-2</c:v>
                </c:pt>
                <c:pt idx="1">
                  <c:v>2.7140259999999999E-2</c:v>
                </c:pt>
                <c:pt idx="2">
                  <c:v>4.6078939999999999E-2</c:v>
                </c:pt>
              </c:numCache>
            </c:numRef>
          </c:val>
          <c:smooth val="1"/>
          <c:extLst>
            <c:ext xmlns:c16="http://schemas.microsoft.com/office/drawing/2014/chart" uri="{C3380CC4-5D6E-409C-BE32-E72D297353CC}">
              <c16:uniqueId val="{00000001-A52B-4FBF-81E8-6124F909B384}"/>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Roken, vapen en drugs</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Rookt wekelijks</c:v>
                </c:pt>
                <c:pt idx="1">
                  <c:v>Vapet wekelijks</c:v>
                </c:pt>
                <c:pt idx="2">
                  <c:v>Wiet/hasj ooit</c:v>
                </c:pt>
              </c:strCache>
            </c:strRef>
          </c:cat>
          <c:val>
            <c:numRef>
              <c:f>sheet1!$B$2:$B$4</c:f>
              <c:numCache>
                <c:formatCode>General</c:formatCode>
                <c:ptCount val="3"/>
                <c:pt idx="0">
                  <c:v>3.4482760000000001E-2</c:v>
                </c:pt>
                <c:pt idx="1">
                  <c:v>7.2961369999999998E-2</c:v>
                </c:pt>
                <c:pt idx="2">
                  <c:v>2.1645020000000001E-2</c:v>
                </c:pt>
              </c:numCache>
            </c:numRef>
          </c:val>
          <c:extLst>
            <c:ext xmlns:c16="http://schemas.microsoft.com/office/drawing/2014/chart" uri="{C3380CC4-5D6E-409C-BE32-E72D297353CC}">
              <c16:uniqueId val="{00000000-7DC2-443E-9098-1E39C88FE8B8}"/>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Rookt wekelijks</c:v>
                </c:pt>
                <c:pt idx="1">
                  <c:v>Vapet wekelijks</c:v>
                </c:pt>
                <c:pt idx="2">
                  <c:v>Wiet/hasj ooit</c:v>
                </c:pt>
              </c:strCache>
            </c:strRef>
          </c:cat>
          <c:val>
            <c:numRef>
              <c:f>sheet1!$C$2:$C$4</c:f>
              <c:numCache>
                <c:formatCode>General</c:formatCode>
                <c:ptCount val="3"/>
                <c:pt idx="0">
                  <c:v>4.9751240000000002E-2</c:v>
                </c:pt>
                <c:pt idx="1">
                  <c:v>0.14427861</c:v>
                </c:pt>
                <c:pt idx="2">
                  <c:v>0.16582915000000001</c:v>
                </c:pt>
              </c:numCache>
            </c:numRef>
          </c:val>
          <c:extLst>
            <c:ext xmlns:c16="http://schemas.microsoft.com/office/drawing/2014/chart" uri="{C3380CC4-5D6E-409C-BE32-E72D297353CC}">
              <c16:uniqueId val="{00000001-7DC2-443E-9098-1E39C88FE8B8}"/>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Roken, vapen en drugs</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Rookt wekelijks</c:v>
                </c:pt>
                <c:pt idx="1">
                  <c:v>Vapet wekelijks</c:v>
                </c:pt>
                <c:pt idx="2">
                  <c:v>Wiet/hasj ooit</c:v>
                </c:pt>
              </c:strCache>
            </c:strRef>
          </c:cat>
          <c:val>
            <c:numRef>
              <c:f>sheet1!$B$2:$B$4</c:f>
              <c:numCache>
                <c:formatCode>General</c:formatCode>
                <c:ptCount val="3"/>
                <c:pt idx="0">
                  <c:v>5.3333329999999998E-2</c:v>
                </c:pt>
                <c:pt idx="1">
                  <c:v>0.11946903</c:v>
                </c:pt>
                <c:pt idx="2">
                  <c:v>8.5972850000000003E-2</c:v>
                </c:pt>
              </c:numCache>
            </c:numRef>
          </c:val>
          <c:extLst>
            <c:ext xmlns:c16="http://schemas.microsoft.com/office/drawing/2014/chart" uri="{C3380CC4-5D6E-409C-BE32-E72D297353CC}">
              <c16:uniqueId val="{00000000-B9AE-49E5-B480-348BD994DD00}"/>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Rookt wekelijks</c:v>
                </c:pt>
                <c:pt idx="1">
                  <c:v>Vapet wekelijks</c:v>
                </c:pt>
                <c:pt idx="2">
                  <c:v>Wiet/hasj ooit</c:v>
                </c:pt>
              </c:strCache>
            </c:strRef>
          </c:cat>
          <c:val>
            <c:numRef>
              <c:f>sheet1!$C$2:$C$4</c:f>
              <c:numCache>
                <c:formatCode>General</c:formatCode>
                <c:ptCount val="3"/>
                <c:pt idx="0">
                  <c:v>2.7272729999999999E-2</c:v>
                </c:pt>
                <c:pt idx="1">
                  <c:v>9.0497739999999993E-2</c:v>
                </c:pt>
                <c:pt idx="2">
                  <c:v>9.0497739999999993E-2</c:v>
                </c:pt>
              </c:numCache>
            </c:numRef>
          </c:val>
          <c:extLst>
            <c:ext xmlns:c16="http://schemas.microsoft.com/office/drawing/2014/chart" uri="{C3380CC4-5D6E-409C-BE32-E72D297353CC}">
              <c16:uniqueId val="{00000001-B9AE-49E5-B480-348BD994DD00}"/>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Vindt school hartstikke leuk</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0.4</c:v>
                </c:pt>
                <c:pt idx="1">
                  <c:v>0.29565219999999998</c:v>
                </c:pt>
              </c:numCache>
            </c:numRef>
          </c:val>
          <c:extLst>
            <c:ext xmlns:c16="http://schemas.microsoft.com/office/drawing/2014/chart" uri="{C3380CC4-5D6E-409C-BE32-E72D297353CC}">
              <c16:uniqueId val="{00000000-83B7-4EC4-BFBC-7BC99CC7DBF6}"/>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0.3737374</c:v>
                </c:pt>
                <c:pt idx="1">
                  <c:v>0.27358490000000002</c:v>
                </c:pt>
              </c:numCache>
            </c:numRef>
          </c:val>
          <c:extLst>
            <c:ext xmlns:c16="http://schemas.microsoft.com/office/drawing/2014/chart" uri="{C3380CC4-5D6E-409C-BE32-E72D297353CC}">
              <c16:uniqueId val="{00000001-83B7-4EC4-BFBC-7BC99CC7DBF6}"/>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Sommige tot (bijna) alle vriend(innen) drinken alcohol</a:t>
            </a:r>
          </a:p>
        </c:rich>
      </c:tx>
      <c:overlay val="0"/>
    </c:title>
    <c:autoTitleDeleted val="0"/>
    <c:plotArea>
      <c:layout/>
      <c:barChart>
        <c:barDir val="col"/>
        <c:grouping val="clustered"/>
        <c:varyColors val="0"/>
        <c:ser>
          <c:idx val="0"/>
          <c:order val="0"/>
          <c:tx>
            <c:strRef>
              <c:f>sheet1!$B$1</c:f>
              <c:strCache>
                <c:ptCount val="1"/>
                <c:pt idx="0">
                  <c:v>School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1</c:v>
                </c:pt>
              </c:strCache>
            </c:strRef>
          </c:cat>
          <c:val>
            <c:numRef>
              <c:f>sheet1!$B$2:$B$2</c:f>
              <c:numCache>
                <c:formatCode>General</c:formatCode>
                <c:ptCount val="1"/>
                <c:pt idx="0">
                  <c:v>0.5842697</c:v>
                </c:pt>
              </c:numCache>
            </c:numRef>
          </c:val>
          <c:extLst>
            <c:ext xmlns:c16="http://schemas.microsoft.com/office/drawing/2014/chart" uri="{C3380CC4-5D6E-409C-BE32-E72D297353CC}">
              <c16:uniqueId val="{00000000-9FAA-4F9C-AAB6-A3B342A109DA}"/>
            </c:ext>
          </c:extLst>
        </c:ser>
        <c:ser>
          <c:idx val="1"/>
          <c:order val="1"/>
          <c:tx>
            <c:strRef>
              <c:f>sheet1!$C$1</c:f>
              <c:strCache>
                <c:ptCount val="1"/>
                <c:pt idx="0">
                  <c:v>Regio</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1</c:v>
                </c:pt>
              </c:strCache>
            </c:strRef>
          </c:cat>
          <c:val>
            <c:numRef>
              <c:f>sheet1!$C$2:$C$2</c:f>
              <c:numCache>
                <c:formatCode>General</c:formatCode>
                <c:ptCount val="1"/>
                <c:pt idx="0">
                  <c:v>0.66730529999999999</c:v>
                </c:pt>
              </c:numCache>
            </c:numRef>
          </c:val>
          <c:extLst>
            <c:ext xmlns:c16="http://schemas.microsoft.com/office/drawing/2014/chart" uri="{C3380CC4-5D6E-409C-BE32-E72D297353CC}">
              <c16:uniqueId val="{00000001-9FAA-4F9C-AAB6-A3B342A109DA}"/>
            </c:ext>
          </c:extLst>
        </c:ser>
        <c:dLbls>
          <c:dLblPos val="outEnd"/>
          <c:showLegendKey val="0"/>
          <c:showVal val="1"/>
          <c:showCatName val="0"/>
          <c:showSerName val="0"/>
          <c:showPercent val="0"/>
          <c:showBubbleSize val="0"/>
          <c:separator>, </c:separator>
        </c:dLbls>
        <c:gapWidth val="150"/>
        <c:overlap val="-20"/>
        <c:axId val="64451712"/>
        <c:axId val="64453248"/>
      </c:barChart>
      <c:catAx>
        <c:axId val="64451712"/>
        <c:scaling>
          <c:orientation val="minMax"/>
        </c:scaling>
        <c:delete val="0"/>
        <c:axPos val="b"/>
        <c:numFmt formatCode="General" sourceLinked="0"/>
        <c:majorTickMark val="none"/>
        <c:minorTickMark val="none"/>
        <c:tickLblPos val="none"/>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ooit andere drugs dan wiet of hasj gebruikt</a:t>
            </a:r>
          </a:p>
        </c:rich>
      </c:tx>
      <c:overlay val="0"/>
    </c:title>
    <c:autoTitleDeleted val="0"/>
    <c:plotArea>
      <c:layout/>
      <c:barChart>
        <c:barDir val="col"/>
        <c:grouping val="clustered"/>
        <c:varyColors val="0"/>
        <c:ser>
          <c:idx val="0"/>
          <c:order val="0"/>
          <c:tx>
            <c:strRef>
              <c:f>sheet1!$B$1</c:f>
              <c:strCache>
                <c:ptCount val="1"/>
                <c:pt idx="0">
                  <c:v>School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1</c:v>
                </c:pt>
              </c:strCache>
            </c:strRef>
          </c:cat>
          <c:val>
            <c:numRef>
              <c:f>sheet1!$B$2:$B$2</c:f>
              <c:numCache>
                <c:formatCode>General</c:formatCode>
                <c:ptCount val="1"/>
                <c:pt idx="0">
                  <c:v>3.11804E-2</c:v>
                </c:pt>
              </c:numCache>
            </c:numRef>
          </c:val>
          <c:extLst>
            <c:ext xmlns:c16="http://schemas.microsoft.com/office/drawing/2014/chart" uri="{C3380CC4-5D6E-409C-BE32-E72D297353CC}">
              <c16:uniqueId val="{00000000-F2C7-4ABD-9A9B-6199736A540C}"/>
            </c:ext>
          </c:extLst>
        </c:ser>
        <c:ser>
          <c:idx val="1"/>
          <c:order val="1"/>
          <c:tx>
            <c:strRef>
              <c:f>sheet1!$C$1</c:f>
              <c:strCache>
                <c:ptCount val="1"/>
                <c:pt idx="0">
                  <c:v>Regio</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1</c:v>
                </c:pt>
              </c:strCache>
            </c:strRef>
          </c:cat>
          <c:val>
            <c:numRef>
              <c:f>sheet1!$C$2:$C$2</c:f>
              <c:numCache>
                <c:formatCode>General</c:formatCode>
                <c:ptCount val="1"/>
                <c:pt idx="0">
                  <c:v>3.065466E-2</c:v>
                </c:pt>
              </c:numCache>
            </c:numRef>
          </c:val>
          <c:extLst>
            <c:ext xmlns:c16="http://schemas.microsoft.com/office/drawing/2014/chart" uri="{C3380CC4-5D6E-409C-BE32-E72D297353CC}">
              <c16:uniqueId val="{00000001-F2C7-4ABD-9A9B-6199736A540C}"/>
            </c:ext>
          </c:extLst>
        </c:ser>
        <c:dLbls>
          <c:dLblPos val="outEnd"/>
          <c:showLegendKey val="0"/>
          <c:showVal val="1"/>
          <c:showCatName val="0"/>
          <c:showSerName val="0"/>
          <c:showPercent val="0"/>
          <c:showBubbleSize val="0"/>
          <c:separator>, </c:separator>
        </c:dLbls>
        <c:gapWidth val="150"/>
        <c:overlap val="-20"/>
        <c:axId val="64451712"/>
        <c:axId val="64453248"/>
      </c:barChart>
      <c:catAx>
        <c:axId val="64451712"/>
        <c:scaling>
          <c:orientation val="minMax"/>
        </c:scaling>
        <c:delete val="0"/>
        <c:axPos val="b"/>
        <c:numFmt formatCode="General" sourceLinked="0"/>
        <c:majorTickMark val="none"/>
        <c:minorTickMark val="none"/>
        <c:tickLblPos val="none"/>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Middelengebruik vrienden</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Andere drugs</c:v>
                </c:pt>
                <c:pt idx="1">
                  <c:v>Vrienden drinken alcohol</c:v>
                </c:pt>
              </c:strCache>
            </c:strRef>
          </c:cat>
          <c:val>
            <c:numRef>
              <c:f>sheet1!$B$2:$B$3</c:f>
              <c:numCache>
                <c:formatCode>General</c:formatCode>
                <c:ptCount val="2"/>
                <c:pt idx="1">
                  <c:v>0.4298246</c:v>
                </c:pt>
              </c:numCache>
            </c:numRef>
          </c:val>
          <c:extLst>
            <c:ext xmlns:c16="http://schemas.microsoft.com/office/drawing/2014/chart" uri="{C3380CC4-5D6E-409C-BE32-E72D297353CC}">
              <c16:uniqueId val="{00000000-821C-405F-8997-20C244DB6062}"/>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Andere drugs</c:v>
                </c:pt>
                <c:pt idx="1">
                  <c:v>Vrienden drinken alcohol</c:v>
                </c:pt>
              </c:strCache>
            </c:strRef>
          </c:cat>
          <c:val>
            <c:numRef>
              <c:f>sheet1!$C$2:$C$3</c:f>
              <c:numCache>
                <c:formatCode>General</c:formatCode>
                <c:ptCount val="2"/>
                <c:pt idx="0">
                  <c:v>5.527638E-2</c:v>
                </c:pt>
                <c:pt idx="1">
                  <c:v>0.76616914999999997</c:v>
                </c:pt>
              </c:numCache>
            </c:numRef>
          </c:val>
          <c:extLst>
            <c:ext xmlns:c16="http://schemas.microsoft.com/office/drawing/2014/chart" uri="{C3380CC4-5D6E-409C-BE32-E72D297353CC}">
              <c16:uniqueId val="{00000001-821C-405F-8997-20C244DB6062}"/>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Middelengebruik vrienden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Andere drugs</c:v>
                </c:pt>
                <c:pt idx="1">
                  <c:v>Vrienden drinken alcohol</c:v>
                </c:pt>
              </c:strCache>
            </c:strRef>
          </c:cat>
          <c:val>
            <c:numRef>
              <c:f>sheet1!$B$2:$B$3</c:f>
              <c:numCache>
                <c:formatCode>General</c:formatCode>
                <c:ptCount val="2"/>
                <c:pt idx="0">
                  <c:v>3.9823009999999999E-2</c:v>
                </c:pt>
                <c:pt idx="1">
                  <c:v>0.55605380999999998</c:v>
                </c:pt>
              </c:numCache>
            </c:numRef>
          </c:val>
          <c:extLst>
            <c:ext xmlns:c16="http://schemas.microsoft.com/office/drawing/2014/chart" uri="{C3380CC4-5D6E-409C-BE32-E72D297353CC}">
              <c16:uniqueId val="{00000000-9376-4FB4-9568-E1A5E87C968D}"/>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Andere drugs</c:v>
                </c:pt>
                <c:pt idx="1">
                  <c:v>Vrienden drinken alcohol</c:v>
                </c:pt>
              </c:strCache>
            </c:strRef>
          </c:cat>
          <c:val>
            <c:numRef>
              <c:f>sheet1!$C$2:$C$3</c:f>
              <c:numCache>
                <c:formatCode>General</c:formatCode>
                <c:ptCount val="2"/>
                <c:pt idx="0">
                  <c:v>2.2831049999999999E-2</c:v>
                </c:pt>
                <c:pt idx="1">
                  <c:v>0.61926605999999995</c:v>
                </c:pt>
              </c:numCache>
            </c:numRef>
          </c:val>
          <c:extLst>
            <c:ext xmlns:c16="http://schemas.microsoft.com/office/drawing/2014/chart" uri="{C3380CC4-5D6E-409C-BE32-E72D297353CC}">
              <c16:uniqueId val="{00000001-9376-4FB4-9568-E1A5E87C968D}"/>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Kan met een probleem terecht bij</a:t>
            </a:r>
          </a:p>
        </c:rich>
      </c:tx>
      <c:overlay val="0"/>
    </c:title>
    <c:autoTitleDeleted val="0"/>
    <c:plotArea>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sheet1!$A$2:$A$6</c:f>
              <c:strCache>
                <c:ptCount val="5"/>
                <c:pt idx="0">
                  <c:v>Ouders</c:v>
                </c:pt>
                <c:pt idx="1">
                  <c:v>Familie</c:v>
                </c:pt>
                <c:pt idx="2">
                  <c:v>Vrienden</c:v>
                </c:pt>
                <c:pt idx="3">
                  <c:v>Volwassene op school</c:v>
                </c:pt>
                <c:pt idx="4">
                  <c:v>Hulpverlener</c:v>
                </c:pt>
              </c:strCache>
            </c:strRef>
          </c:cat>
          <c:val>
            <c:numRef>
              <c:f>sheet1!$B$2:$B$6</c:f>
              <c:numCache>
                <c:formatCode>General</c:formatCode>
                <c:ptCount val="5"/>
                <c:pt idx="0">
                  <c:v>0.81111109999999997</c:v>
                </c:pt>
                <c:pt idx="1">
                  <c:v>0.38444440000000002</c:v>
                </c:pt>
                <c:pt idx="2">
                  <c:v>0.65555560000000002</c:v>
                </c:pt>
                <c:pt idx="3">
                  <c:v>0.1822222</c:v>
                </c:pt>
                <c:pt idx="4">
                  <c:v>0.1022222</c:v>
                </c:pt>
              </c:numCache>
            </c:numRef>
          </c:val>
          <c:extLst>
            <c:ext xmlns:c16="http://schemas.microsoft.com/office/drawing/2014/chart" uri="{C3380CC4-5D6E-409C-BE32-E72D297353CC}">
              <c16:uniqueId val="{00000000-3D1A-4398-AE5A-0D1E450F2DB7}"/>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Veerkracht</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Goed voor zichzelf opkomen</c:v>
                </c:pt>
                <c:pt idx="1">
                  <c:v>Herstelt snel</c:v>
                </c:pt>
                <c:pt idx="2">
                  <c:v>Moeilijk omgaan met stress</c:v>
                </c:pt>
              </c:strCache>
            </c:strRef>
          </c:cat>
          <c:val>
            <c:numRef>
              <c:f>sheet1!$B$2:$B$4</c:f>
              <c:numCache>
                <c:formatCode>General</c:formatCode>
                <c:ptCount val="3"/>
                <c:pt idx="0">
                  <c:v>0.81481479999999995</c:v>
                </c:pt>
                <c:pt idx="1">
                  <c:v>0.73949580000000004</c:v>
                </c:pt>
                <c:pt idx="2">
                  <c:v>0.50420169999999997</c:v>
                </c:pt>
              </c:numCache>
            </c:numRef>
          </c:val>
          <c:extLst>
            <c:ext xmlns:c16="http://schemas.microsoft.com/office/drawing/2014/chart" uri="{C3380CC4-5D6E-409C-BE32-E72D297353CC}">
              <c16:uniqueId val="{00000000-EC67-41AB-839C-D5A0057418E5}"/>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Goed voor zichzelf opkomen</c:v>
                </c:pt>
                <c:pt idx="1">
                  <c:v>Herstelt snel</c:v>
                </c:pt>
                <c:pt idx="2">
                  <c:v>Moeilijk omgaan met stress</c:v>
                </c:pt>
              </c:strCache>
            </c:strRef>
          </c:cat>
          <c:val>
            <c:numRef>
              <c:f>sheet1!$C$2:$C$4</c:f>
              <c:numCache>
                <c:formatCode>General</c:formatCode>
                <c:ptCount val="3"/>
                <c:pt idx="0">
                  <c:v>0.6481481</c:v>
                </c:pt>
                <c:pt idx="1">
                  <c:v>0.4537445</c:v>
                </c:pt>
                <c:pt idx="2">
                  <c:v>0.26548670000000002</c:v>
                </c:pt>
              </c:numCache>
            </c:numRef>
          </c:val>
          <c:extLst>
            <c:ext xmlns:c16="http://schemas.microsoft.com/office/drawing/2014/chart" uri="{C3380CC4-5D6E-409C-BE32-E72D297353CC}">
              <c16:uniqueId val="{00000001-EC67-41AB-839C-D5A0057418E5}"/>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Vertrouwen in de toekomst</a:t>
            </a:r>
          </a:p>
        </c:rich>
      </c:tx>
      <c:overlay val="0"/>
    </c:title>
    <c:autoTitleDeleted val="0"/>
    <c:plotArea>
      <c:layout/>
      <c:barChart>
        <c:barDir val="bar"/>
        <c:grouping val="stacked"/>
        <c:varyColors val="0"/>
        <c:ser>
          <c:idx val="0"/>
          <c:order val="0"/>
          <c:tx>
            <c:strRef>
              <c:f>sheet1!$B$1</c:f>
              <c:strCache>
                <c:ptCount val="1"/>
                <c:pt idx="0">
                  <c:v>Weinig tot geen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sheet1!$B$2:$B$3</c:f>
              <c:numCache>
                <c:formatCode>General</c:formatCode>
                <c:ptCount val="2"/>
                <c:pt idx="0">
                  <c:v>9.9787689999999998E-2</c:v>
                </c:pt>
                <c:pt idx="1">
                  <c:v>0.12379866</c:v>
                </c:pt>
              </c:numCache>
            </c:numRef>
          </c:val>
          <c:extLst>
            <c:ext xmlns:c16="http://schemas.microsoft.com/office/drawing/2014/chart" uri="{C3380CC4-5D6E-409C-BE32-E72D297353CC}">
              <c16:uniqueId val="{00000000-2110-45DF-B8FB-244B793BA3E3}"/>
            </c:ext>
          </c:extLst>
        </c:ser>
        <c:ser>
          <c:idx val="1"/>
          <c:order val="1"/>
          <c:tx>
            <c:strRef>
              <c:f>sheet1!$C$1</c:f>
              <c:strCache>
                <c:ptCount val="1"/>
                <c:pt idx="0">
                  <c:v>Matig tot redelijk</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sheet1!$C$2:$C$3</c:f>
              <c:numCache>
                <c:formatCode>General</c:formatCode>
                <c:ptCount val="2"/>
                <c:pt idx="0">
                  <c:v>0.40127390000000002</c:v>
                </c:pt>
                <c:pt idx="1">
                  <c:v>0.36960419999999999</c:v>
                </c:pt>
              </c:numCache>
            </c:numRef>
          </c:val>
          <c:extLst>
            <c:ext xmlns:c16="http://schemas.microsoft.com/office/drawing/2014/chart" uri="{C3380CC4-5D6E-409C-BE32-E72D297353CC}">
              <c16:uniqueId val="{00000001-2110-45DF-B8FB-244B793BA3E3}"/>
            </c:ext>
          </c:extLst>
        </c:ser>
        <c:ser>
          <c:idx val="2"/>
          <c:order val="2"/>
          <c:tx>
            <c:strRef>
              <c:f>sheet1!$D$1</c:f>
              <c:strCache>
                <c:ptCount val="1"/>
                <c:pt idx="0">
                  <c:v>(Heel) veel</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School</c:v>
                </c:pt>
                <c:pt idx="1">
                  <c:v>Regio</c:v>
                </c:pt>
              </c:strCache>
            </c:strRef>
          </c:cat>
          <c:val>
            <c:numRef>
              <c:f>sheet1!$D$2:$D$3</c:f>
              <c:numCache>
                <c:formatCode>General</c:formatCode>
                <c:ptCount val="2"/>
                <c:pt idx="0">
                  <c:v>0.4989384</c:v>
                </c:pt>
                <c:pt idx="1">
                  <c:v>0.50659719999999997</c:v>
                </c:pt>
              </c:numCache>
            </c:numRef>
          </c:val>
          <c:extLst>
            <c:ext xmlns:c16="http://schemas.microsoft.com/office/drawing/2014/chart" uri="{C3380CC4-5D6E-409C-BE32-E72D297353CC}">
              <c16:uniqueId val="{00000002-2110-45DF-B8FB-244B793BA3E3}"/>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Voelt zich (zeer) vaak gestrest door één of meer factoren</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0.36065570000000002</c:v>
                </c:pt>
                <c:pt idx="1">
                  <c:v>0.69026549999999998</c:v>
                </c:pt>
              </c:numCache>
            </c:numRef>
          </c:val>
          <c:extLst>
            <c:ext xmlns:c16="http://schemas.microsoft.com/office/drawing/2014/chart" uri="{C3380CC4-5D6E-409C-BE32-E72D297353CC}">
              <c16:uniqueId val="{00000000-7393-4034-80A9-17E0472CC338}"/>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0.3131313</c:v>
                </c:pt>
                <c:pt idx="1">
                  <c:v>0.70476190000000005</c:v>
                </c:pt>
              </c:numCache>
            </c:numRef>
          </c:val>
          <c:extLst>
            <c:ext xmlns:c16="http://schemas.microsoft.com/office/drawing/2014/chart" uri="{C3380CC4-5D6E-409C-BE32-E72D297353CC}">
              <c16:uniqueId val="{00000001-7393-4034-80A9-17E0472CC338}"/>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Bronnen van stress</a:t>
            </a:r>
          </a:p>
        </c:rich>
      </c:tx>
      <c:overlay val="0"/>
    </c:title>
    <c:autoTitleDeleted val="0"/>
    <c:plotArea>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sheet1!$A$2:$A$6</c:f>
              <c:strCache>
                <c:ptCount val="5"/>
                <c:pt idx="0">
                  <c:v>School of huiswerk</c:v>
                </c:pt>
                <c:pt idx="1">
                  <c:v>Thuissituatie</c:v>
                </c:pt>
                <c:pt idx="2">
                  <c:v>Eigen problemen</c:v>
                </c:pt>
                <c:pt idx="3">
                  <c:v>Mening anderen</c:v>
                </c:pt>
                <c:pt idx="4">
                  <c:v>Alles wat je moet doen</c:v>
                </c:pt>
              </c:strCache>
            </c:strRef>
          </c:cat>
          <c:val>
            <c:numRef>
              <c:f>sheet1!$B$2:$B$6</c:f>
              <c:numCache>
                <c:formatCode>General</c:formatCode>
                <c:ptCount val="5"/>
                <c:pt idx="0">
                  <c:v>0.36285096999999999</c:v>
                </c:pt>
                <c:pt idx="1">
                  <c:v>9.429825E-2</c:v>
                </c:pt>
                <c:pt idx="2">
                  <c:v>0.17391303999999999</c:v>
                </c:pt>
                <c:pt idx="3">
                  <c:v>0.21956522000000001</c:v>
                </c:pt>
                <c:pt idx="4">
                  <c:v>0.33982684000000002</c:v>
                </c:pt>
              </c:numCache>
            </c:numRef>
          </c:val>
          <c:extLst>
            <c:ext xmlns:c16="http://schemas.microsoft.com/office/drawing/2014/chart" uri="{C3380CC4-5D6E-409C-BE32-E72D297353CC}">
              <c16:uniqueId val="{00000000-511F-4419-A07D-69D91DD076B7}"/>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psychische klachten</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0.1753131</c:v>
                </c:pt>
                <c:pt idx="1">
                  <c:v>0.27611940000000001</c:v>
                </c:pt>
                <c:pt idx="2">
                  <c:v>0.28571429999999998</c:v>
                </c:pt>
              </c:numCache>
            </c:numRef>
          </c:val>
          <c:smooth val="1"/>
          <c:extLst>
            <c:ext xmlns:c16="http://schemas.microsoft.com/office/drawing/2014/chart" uri="{C3380CC4-5D6E-409C-BE32-E72D297353CC}">
              <c16:uniqueId val="{00000000-3C29-422B-8487-016E82B86C8A}"/>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0.1837838</c:v>
                </c:pt>
                <c:pt idx="1">
                  <c:v>0.23311470000000001</c:v>
                </c:pt>
                <c:pt idx="2">
                  <c:v>0.26919949999999998</c:v>
                </c:pt>
              </c:numCache>
            </c:numRef>
          </c:val>
          <c:smooth val="1"/>
          <c:extLst>
            <c:ext xmlns:c16="http://schemas.microsoft.com/office/drawing/2014/chart" uri="{C3380CC4-5D6E-409C-BE32-E72D297353CC}">
              <c16:uniqueId val="{00000001-3C29-422B-8487-016E82B86C8A}"/>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Was de afgelopen 4 weken 3+ dagen ziek thuis</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0.1219512</c:v>
                </c:pt>
                <c:pt idx="1">
                  <c:v>0.1315789</c:v>
                </c:pt>
              </c:numCache>
            </c:numRef>
          </c:val>
          <c:extLst>
            <c:ext xmlns:c16="http://schemas.microsoft.com/office/drawing/2014/chart" uri="{C3380CC4-5D6E-409C-BE32-E72D297353CC}">
              <c16:uniqueId val="{00000000-CFA6-4652-B9C8-BAC3465D5F4E}"/>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0.13</c:v>
                </c:pt>
                <c:pt idx="1">
                  <c:v>0.19047620000000001</c:v>
                </c:pt>
              </c:numCache>
            </c:numRef>
          </c:val>
          <c:extLst>
            <c:ext xmlns:c16="http://schemas.microsoft.com/office/drawing/2014/chart" uri="{C3380CC4-5D6E-409C-BE32-E72D297353CC}">
              <c16:uniqueId val="{00000001-CFA6-4652-B9C8-BAC3465D5F4E}"/>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Psychische klachten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Psychische klachten</c:v>
                </c:pt>
                <c:pt idx="1">
                  <c:v>Suïcidegedachten</c:v>
                </c:pt>
                <c:pt idx="2">
                  <c:v>Vaak stress</c:v>
                </c:pt>
              </c:strCache>
            </c:strRef>
          </c:cat>
          <c:val>
            <c:numRef>
              <c:f>sheet1!$B$2:$B$4</c:f>
              <c:numCache>
                <c:formatCode>General</c:formatCode>
                <c:ptCount val="3"/>
                <c:pt idx="0">
                  <c:v>0.1722689</c:v>
                </c:pt>
                <c:pt idx="1">
                  <c:v>0.16589860000000001</c:v>
                </c:pt>
                <c:pt idx="2">
                  <c:v>0.3491379</c:v>
                </c:pt>
              </c:numCache>
            </c:numRef>
          </c:val>
          <c:extLst>
            <c:ext xmlns:c16="http://schemas.microsoft.com/office/drawing/2014/chart" uri="{C3380CC4-5D6E-409C-BE32-E72D297353CC}">
              <c16:uniqueId val="{00000000-9E26-43FC-BCB3-2EA11E952A84}"/>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Psychische klachten</c:v>
                </c:pt>
                <c:pt idx="1">
                  <c:v>Suïcidegedachten</c:v>
                </c:pt>
                <c:pt idx="2">
                  <c:v>Vaak stress</c:v>
                </c:pt>
              </c:strCache>
            </c:strRef>
          </c:cat>
          <c:val>
            <c:numRef>
              <c:f>sheet1!$C$2:$C$4</c:f>
              <c:numCache>
                <c:formatCode>General</c:formatCode>
                <c:ptCount val="3"/>
                <c:pt idx="0">
                  <c:v>0.40528629999999999</c:v>
                </c:pt>
                <c:pt idx="1">
                  <c:v>0.26886789999999999</c:v>
                </c:pt>
                <c:pt idx="2">
                  <c:v>0.69642859999999995</c:v>
                </c:pt>
              </c:numCache>
            </c:numRef>
          </c:val>
          <c:extLst>
            <c:ext xmlns:c16="http://schemas.microsoft.com/office/drawing/2014/chart" uri="{C3380CC4-5D6E-409C-BE32-E72D297353CC}">
              <c16:uniqueId val="{00000001-9E26-43FC-BCB3-2EA11E952A84}"/>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zich eenzaam gevoeld in de afgelopen 4 weken</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0.16871700000000001</c:v>
                </c:pt>
                <c:pt idx="1">
                  <c:v>0.25935160000000002</c:v>
                </c:pt>
                <c:pt idx="2">
                  <c:v>0.27467809999999998</c:v>
                </c:pt>
              </c:numCache>
            </c:numRef>
          </c:val>
          <c:smooth val="1"/>
          <c:extLst>
            <c:ext xmlns:c16="http://schemas.microsoft.com/office/drawing/2014/chart" uri="{C3380CC4-5D6E-409C-BE32-E72D297353CC}">
              <c16:uniqueId val="{00000000-2232-4536-81C2-35436B221EC7}"/>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0.1976427</c:v>
                </c:pt>
                <c:pt idx="1">
                  <c:v>0.25209189999999998</c:v>
                </c:pt>
                <c:pt idx="2">
                  <c:v>0.29680590000000001</c:v>
                </c:pt>
              </c:numCache>
            </c:numRef>
          </c:val>
          <c:smooth val="1"/>
          <c:extLst>
            <c:ext xmlns:c16="http://schemas.microsoft.com/office/drawing/2014/chart" uri="{C3380CC4-5D6E-409C-BE32-E72D297353CC}">
              <c16:uniqueId val="{00000001-2232-4536-81C2-35436B221EC7}"/>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Ervaart regelmatig tot vaak prestatiedruk vanuit</a:t>
            </a:r>
          </a:p>
        </c:rich>
      </c:tx>
      <c:overlay val="0"/>
    </c:title>
    <c:autoTitleDeleted val="0"/>
    <c:plotArea>
      <c:layout/>
      <c:barChart>
        <c:barDir val="bar"/>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Zichzelf</c:v>
                </c:pt>
                <c:pt idx="1">
                  <c:v>Anderen</c:v>
                </c:pt>
              </c:strCache>
            </c:strRef>
          </c:cat>
          <c:val>
            <c:numRef>
              <c:f>sheet1!$B$2:$B$3</c:f>
              <c:numCache>
                <c:formatCode>General</c:formatCode>
                <c:ptCount val="2"/>
                <c:pt idx="0">
                  <c:v>0.30131000000000002</c:v>
                </c:pt>
                <c:pt idx="1">
                  <c:v>0.21397379999999999</c:v>
                </c:pt>
              </c:numCache>
            </c:numRef>
          </c:val>
          <c:extLst>
            <c:ext xmlns:c16="http://schemas.microsoft.com/office/drawing/2014/chart" uri="{C3380CC4-5D6E-409C-BE32-E72D297353CC}">
              <c16:uniqueId val="{00000000-4521-4759-B772-3F8F1AE8698E}"/>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Ervaren regelmatig tot vaak prestatiedruk vanuit</a:t>
            </a:r>
          </a:p>
        </c:rich>
      </c:tx>
      <c:overlay val="0"/>
    </c:title>
    <c:autoTitleDeleted val="0"/>
    <c:plotArea>
      <c:layout/>
      <c:barChart>
        <c:barDir val="col"/>
        <c:grouping val="clustered"/>
        <c:varyColors val="0"/>
        <c:ser>
          <c:idx val="0"/>
          <c:order val="0"/>
          <c:tx>
            <c:strRef>
              <c:f>sheet1!$B$1</c:f>
              <c:strCache>
                <c:ptCount val="1"/>
                <c:pt idx="0">
                  <c:v>val</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Ouders</c:v>
                </c:pt>
                <c:pt idx="1">
                  <c:v>Leraren</c:v>
                </c:pt>
                <c:pt idx="2">
                  <c:v>Vrienden</c:v>
                </c:pt>
              </c:strCache>
            </c:strRef>
          </c:cat>
          <c:val>
            <c:numRef>
              <c:f>sheet1!$B$2:$B$4</c:f>
              <c:numCache>
                <c:formatCode>General</c:formatCode>
                <c:ptCount val="3"/>
                <c:pt idx="0">
                  <c:v>0.12445415</c:v>
                </c:pt>
                <c:pt idx="1">
                  <c:v>0.11353712000000001</c:v>
                </c:pt>
                <c:pt idx="2">
                  <c:v>8.9519650000000006E-2</c:v>
                </c:pt>
              </c:numCache>
            </c:numRef>
          </c:val>
          <c:extLst>
            <c:ext xmlns:c16="http://schemas.microsoft.com/office/drawing/2014/chart" uri="{C3380CC4-5D6E-409C-BE32-E72D297353CC}">
              <c16:uniqueId val="{00000000-8A74-413D-93A2-5206DB517DE2}"/>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plotVisOnly val="1"/>
    <c:dispBlanksAs val="gap"/>
    <c:showDLblsOverMax val="0"/>
  </c:chart>
  <c:txPr>
    <a:bodyPr/>
    <a:lstStyle/>
    <a:p>
      <a:pPr>
        <a:defRPr sz="1800"/>
      </a:pPr>
      <a:endParaRPr lang="nl-NL"/>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Eenzaamheid en druk</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Eenzaamheid</c:v>
                </c:pt>
                <c:pt idx="1">
                  <c:v>Vaak prestatiedruk vanuit anderen</c:v>
                </c:pt>
                <c:pt idx="2">
                  <c:v>Vaak prestatiedruk vanuit zichzelf</c:v>
                </c:pt>
              </c:strCache>
            </c:strRef>
          </c:cat>
          <c:val>
            <c:numRef>
              <c:f>sheet1!$B$2:$B$4</c:f>
              <c:numCache>
                <c:formatCode>General</c:formatCode>
                <c:ptCount val="3"/>
                <c:pt idx="0">
                  <c:v>0.18565400000000001</c:v>
                </c:pt>
                <c:pt idx="1">
                  <c:v>0.1508621</c:v>
                </c:pt>
                <c:pt idx="2">
                  <c:v>0.20779220000000001</c:v>
                </c:pt>
              </c:numCache>
            </c:numRef>
          </c:val>
          <c:extLst>
            <c:ext xmlns:c16="http://schemas.microsoft.com/office/drawing/2014/chart" uri="{C3380CC4-5D6E-409C-BE32-E72D297353CC}">
              <c16:uniqueId val="{00000000-F5AE-44F9-A025-58BE335044C7}"/>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Eenzaamheid</c:v>
                </c:pt>
                <c:pt idx="1">
                  <c:v>Vaak prestatiedruk vanuit anderen</c:v>
                </c:pt>
                <c:pt idx="2">
                  <c:v>Vaak prestatiedruk vanuit zichzelf</c:v>
                </c:pt>
              </c:strCache>
            </c:strRef>
          </c:cat>
          <c:val>
            <c:numRef>
              <c:f>sheet1!$C$2:$C$4</c:f>
              <c:numCache>
                <c:formatCode>General</c:formatCode>
                <c:ptCount val="3"/>
                <c:pt idx="0">
                  <c:v>0.37333329999999998</c:v>
                </c:pt>
                <c:pt idx="1">
                  <c:v>0.27927930000000001</c:v>
                </c:pt>
                <c:pt idx="2">
                  <c:v>0.39910309999999999</c:v>
                </c:pt>
              </c:numCache>
            </c:numRef>
          </c:val>
          <c:extLst>
            <c:ext xmlns:c16="http://schemas.microsoft.com/office/drawing/2014/chart" uri="{C3380CC4-5D6E-409C-BE32-E72D297353CC}">
              <c16:uniqueId val="{00000001-F5AE-44F9-A025-58BE335044C7}"/>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Is de afgelopen 3 maanden online gepest</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3.5650620000000001E-2</c:v>
                </c:pt>
                <c:pt idx="1">
                  <c:v>5.316456E-2</c:v>
                </c:pt>
                <c:pt idx="2">
                  <c:v>0.10132159</c:v>
                </c:pt>
              </c:numCache>
            </c:numRef>
          </c:val>
          <c:smooth val="1"/>
          <c:extLst>
            <c:ext xmlns:c16="http://schemas.microsoft.com/office/drawing/2014/chart" uri="{C3380CC4-5D6E-409C-BE32-E72D297353CC}">
              <c16:uniqueId val="{00000000-6D95-41CE-980C-B4E202805BF6}"/>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4.9180330000000001E-2</c:v>
                </c:pt>
                <c:pt idx="1">
                  <c:v>5.5155009999999997E-2</c:v>
                </c:pt>
                <c:pt idx="2">
                  <c:v>9.0737559999999995E-2</c:v>
                </c:pt>
              </c:numCache>
            </c:numRef>
          </c:val>
          <c:smooth val="1"/>
          <c:extLst>
            <c:ext xmlns:c16="http://schemas.microsoft.com/office/drawing/2014/chart" uri="{C3380CC4-5D6E-409C-BE32-E72D297353CC}">
              <c16:uniqueId val="{00000001-6D95-41CE-980C-B4E202805BF6}"/>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Problematisch gebruik van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Gamen</c:v>
                </c:pt>
                <c:pt idx="1">
                  <c:v>Social media</c:v>
                </c:pt>
                <c:pt idx="2">
                  <c:v>Wordt online gepest</c:v>
                </c:pt>
              </c:strCache>
            </c:strRef>
          </c:cat>
          <c:val>
            <c:numRef>
              <c:f>sheet1!$B$2:$B$4</c:f>
              <c:numCache>
                <c:formatCode>General</c:formatCode>
                <c:ptCount val="3"/>
                <c:pt idx="0">
                  <c:v>5.1643189999999999E-2</c:v>
                </c:pt>
                <c:pt idx="1">
                  <c:v>8.837209E-2</c:v>
                </c:pt>
                <c:pt idx="2">
                  <c:v>6.9869000000000001E-2</c:v>
                </c:pt>
              </c:numCache>
            </c:numRef>
          </c:val>
          <c:extLst>
            <c:ext xmlns:c16="http://schemas.microsoft.com/office/drawing/2014/chart" uri="{C3380CC4-5D6E-409C-BE32-E72D297353CC}">
              <c16:uniqueId val="{00000000-F6E5-4382-85BF-CEBB6134DEB5}"/>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Gamen</c:v>
                </c:pt>
                <c:pt idx="1">
                  <c:v>Social media</c:v>
                </c:pt>
                <c:pt idx="2">
                  <c:v>Wordt online gepest</c:v>
                </c:pt>
              </c:strCache>
            </c:strRef>
          </c:cat>
          <c:val>
            <c:numRef>
              <c:f>sheet1!$C$2:$C$4</c:f>
              <c:numCache>
                <c:formatCode>General</c:formatCode>
                <c:ptCount val="3"/>
                <c:pt idx="1">
                  <c:v>0.23364489999999999</c:v>
                </c:pt>
                <c:pt idx="2">
                  <c:v>0.1357466</c:v>
                </c:pt>
              </c:numCache>
            </c:numRef>
          </c:val>
          <c:extLst>
            <c:ext xmlns:c16="http://schemas.microsoft.com/office/drawing/2014/chart" uri="{C3380CC4-5D6E-409C-BE32-E72D297353CC}">
              <c16:uniqueId val="{00000001-F6E5-4382-85BF-CEBB6134DEB5}"/>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Beweegt 5 of meer dagen per week minstens 1 uur</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0.3975265</c:v>
                </c:pt>
                <c:pt idx="1">
                  <c:v>0.4221106</c:v>
                </c:pt>
                <c:pt idx="2">
                  <c:v>0.40476190000000001</c:v>
                </c:pt>
              </c:numCache>
            </c:numRef>
          </c:val>
          <c:smooth val="1"/>
          <c:extLst>
            <c:ext xmlns:c16="http://schemas.microsoft.com/office/drawing/2014/chart" uri="{C3380CC4-5D6E-409C-BE32-E72D297353CC}">
              <c16:uniqueId val="{00000000-8448-4601-8B7A-BCCE79FCAB41}"/>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0.49260039999999999</c:v>
                </c:pt>
                <c:pt idx="1">
                  <c:v>0.46844269999999999</c:v>
                </c:pt>
                <c:pt idx="2">
                  <c:v>0.44472529999999999</c:v>
                </c:pt>
              </c:numCache>
            </c:numRef>
          </c:val>
          <c:smooth val="1"/>
          <c:extLst>
            <c:ext xmlns:c16="http://schemas.microsoft.com/office/drawing/2014/chart" uri="{C3380CC4-5D6E-409C-BE32-E72D297353CC}">
              <c16:uniqueId val="{00000001-8448-4601-8B7A-BCCE79FCAB41}"/>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Bewegen</a:t>
            </a:r>
          </a:p>
        </c:rich>
      </c:tx>
      <c:overlay val="0"/>
    </c:title>
    <c:autoTitleDeleted val="0"/>
    <c:plotArea>
      <c:layout/>
      <c:barChart>
        <c:barDir val="col"/>
        <c:grouping val="clustered"/>
        <c:varyColors val="0"/>
        <c:ser>
          <c:idx val="0"/>
          <c:order val="0"/>
          <c:tx>
            <c:strRef>
              <c:f>sheet1!$B$1</c:f>
              <c:strCache>
                <c:ptCount val="1"/>
                <c:pt idx="0">
                  <c:v>Jongen</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Beweegt 5 of meer dagen per week 1+ uur</c:v>
                </c:pt>
                <c:pt idx="1">
                  <c:v>Loopt of fiets elke dag naar school</c:v>
                </c:pt>
                <c:pt idx="2">
                  <c:v>Sport wekelijks bij club</c:v>
                </c:pt>
              </c:strCache>
            </c:strRef>
          </c:cat>
          <c:val>
            <c:numRef>
              <c:f>sheet1!$B$2:$B$4</c:f>
              <c:numCache>
                <c:formatCode>General</c:formatCode>
                <c:ptCount val="3"/>
                <c:pt idx="0">
                  <c:v>0.40425529999999998</c:v>
                </c:pt>
                <c:pt idx="1">
                  <c:v>0.90128759999999997</c:v>
                </c:pt>
                <c:pt idx="2">
                  <c:v>0.85281390000000001</c:v>
                </c:pt>
              </c:numCache>
            </c:numRef>
          </c:val>
          <c:extLst>
            <c:ext xmlns:c16="http://schemas.microsoft.com/office/drawing/2014/chart" uri="{C3380CC4-5D6E-409C-BE32-E72D297353CC}">
              <c16:uniqueId val="{00000000-C3E8-43C9-9CC5-614603394051}"/>
            </c:ext>
          </c:extLst>
        </c:ser>
        <c:ser>
          <c:idx val="1"/>
          <c:order val="1"/>
          <c:tx>
            <c:strRef>
              <c:f>sheet1!$C$1</c:f>
              <c:strCache>
                <c:ptCount val="1"/>
                <c:pt idx="0">
                  <c:v>Meisje</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Beweegt 5 of meer dagen per week 1+ uur</c:v>
                </c:pt>
                <c:pt idx="1">
                  <c:v>Loopt of fiets elke dag naar school</c:v>
                </c:pt>
                <c:pt idx="2">
                  <c:v>Sport wekelijks bij club</c:v>
                </c:pt>
              </c:strCache>
            </c:strRef>
          </c:cat>
          <c:val>
            <c:numRef>
              <c:f>sheet1!$C$2:$C$4</c:f>
              <c:numCache>
                <c:formatCode>General</c:formatCode>
                <c:ptCount val="3"/>
                <c:pt idx="0">
                  <c:v>0.40358739999999999</c:v>
                </c:pt>
                <c:pt idx="1">
                  <c:v>0.92760180000000003</c:v>
                </c:pt>
                <c:pt idx="2">
                  <c:v>0.82959640000000001</c:v>
                </c:pt>
              </c:numCache>
            </c:numRef>
          </c:val>
          <c:extLst>
            <c:ext xmlns:c16="http://schemas.microsoft.com/office/drawing/2014/chart" uri="{C3380CC4-5D6E-409C-BE32-E72D297353CC}">
              <c16:uniqueId val="{00000001-C3E8-43C9-9CC5-614603394051}"/>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Creatieve en culturele activeiten buiten schooltijd</a:t>
            </a:r>
          </a:p>
        </c:rich>
      </c:tx>
      <c:overlay val="0"/>
    </c:title>
    <c:autoTitleDeleted val="0"/>
    <c:plotArea>
      <c:layout/>
      <c:barChart>
        <c:barDir val="bar"/>
        <c:grouping val="stacked"/>
        <c:varyColors val="0"/>
        <c:ser>
          <c:idx val="0"/>
          <c:order val="0"/>
          <c:tx>
            <c:strRef>
              <c:f>sheet1!$B$1</c:f>
              <c:strCache>
                <c:ptCount val="1"/>
                <c:pt idx="0">
                  <c:v>(Bijna) nooit</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sheet1!$B$2:$B$2</c:f>
              <c:numCache>
                <c:formatCode>General</c:formatCode>
                <c:ptCount val="1"/>
                <c:pt idx="0">
                  <c:v>0.62068970000000001</c:v>
                </c:pt>
              </c:numCache>
            </c:numRef>
          </c:val>
          <c:extLst>
            <c:ext xmlns:c16="http://schemas.microsoft.com/office/drawing/2014/chart" uri="{C3380CC4-5D6E-409C-BE32-E72D297353CC}">
              <c16:uniqueId val="{00000000-A60B-4E7E-9131-59B50F0708F5}"/>
            </c:ext>
          </c:extLst>
        </c:ser>
        <c:ser>
          <c:idx val="1"/>
          <c:order val="1"/>
          <c:tx>
            <c:strRef>
              <c:f>sheet1!$C$1</c:f>
              <c:strCache>
                <c:ptCount val="1"/>
                <c:pt idx="0">
                  <c:v>Minder dan 1 dag per week</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sheet1!$C$2:$C$2</c:f>
              <c:numCache>
                <c:formatCode>General</c:formatCode>
                <c:ptCount val="1"/>
                <c:pt idx="0">
                  <c:v>7.3275859999999998E-2</c:v>
                </c:pt>
              </c:numCache>
            </c:numRef>
          </c:val>
          <c:extLst>
            <c:ext xmlns:c16="http://schemas.microsoft.com/office/drawing/2014/chart" uri="{C3380CC4-5D6E-409C-BE32-E72D297353CC}">
              <c16:uniqueId val="{00000001-A60B-4E7E-9131-59B50F0708F5}"/>
            </c:ext>
          </c:extLst>
        </c:ser>
        <c:ser>
          <c:idx val="2"/>
          <c:order val="2"/>
          <c:tx>
            <c:strRef>
              <c:f>sheet1!$D$1</c:f>
              <c:strCache>
                <c:ptCount val="1"/>
                <c:pt idx="0">
                  <c:v>1 dag per week</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sheet1!$D$2:$D$2</c:f>
              <c:numCache>
                <c:formatCode>General</c:formatCode>
                <c:ptCount val="1"/>
                <c:pt idx="0">
                  <c:v>8.8362070000000001E-2</c:v>
                </c:pt>
              </c:numCache>
            </c:numRef>
          </c:val>
          <c:extLst>
            <c:ext xmlns:c16="http://schemas.microsoft.com/office/drawing/2014/chart" uri="{C3380CC4-5D6E-409C-BE32-E72D297353CC}">
              <c16:uniqueId val="{00000002-A60B-4E7E-9131-59B50F0708F5}"/>
            </c:ext>
          </c:extLst>
        </c:ser>
        <c:ser>
          <c:idx val="3"/>
          <c:order val="3"/>
          <c:tx>
            <c:strRef>
              <c:f>sheet1!$E$1</c:f>
              <c:strCache>
                <c:ptCount val="1"/>
                <c:pt idx="0">
                  <c:v>2 of 3 dagen per week</c:v>
                </c:pt>
              </c:strCache>
            </c:strRef>
          </c:tx>
          <c:spPr>
            <a:solidFill>
              <a:srgbClr val="DCD9A6">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sheet1!$E$2:$E$2</c:f>
              <c:numCache>
                <c:formatCode>General</c:formatCode>
                <c:ptCount val="1"/>
                <c:pt idx="0">
                  <c:v>0.1056034</c:v>
                </c:pt>
              </c:numCache>
            </c:numRef>
          </c:val>
          <c:extLst>
            <c:ext xmlns:c16="http://schemas.microsoft.com/office/drawing/2014/chart" uri="{C3380CC4-5D6E-409C-BE32-E72D297353CC}">
              <c16:uniqueId val="{00000003-A60B-4E7E-9131-59B50F0708F5}"/>
            </c:ext>
          </c:extLst>
        </c:ser>
        <c:ser>
          <c:idx val="4"/>
          <c:order val="4"/>
          <c:tx>
            <c:strRef>
              <c:f>sheet1!$F$1</c:f>
              <c:strCache>
                <c:ptCount val="1"/>
                <c:pt idx="0">
                  <c:v>4 tot en met 6 dagen per week</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sheet1!$F$2:$F$2</c:f>
              <c:numCache>
                <c:formatCode>General</c:formatCode>
                <c:ptCount val="1"/>
                <c:pt idx="0">
                  <c:v>5.387931E-2</c:v>
                </c:pt>
              </c:numCache>
            </c:numRef>
          </c:val>
          <c:extLst>
            <c:ext xmlns:c16="http://schemas.microsoft.com/office/drawing/2014/chart" uri="{C3380CC4-5D6E-409C-BE32-E72D297353CC}">
              <c16:uniqueId val="{00000004-A60B-4E7E-9131-59B50F0708F5}"/>
            </c:ext>
          </c:extLst>
        </c:ser>
        <c:ser>
          <c:idx val="5"/>
          <c:order val="5"/>
          <c:tx>
            <c:strRef>
              <c:f>sheet1!$G$1</c:f>
              <c:strCache>
                <c:ptCount val="1"/>
                <c:pt idx="0">
                  <c:v>Elke dag</c:v>
                </c:pt>
              </c:strCache>
            </c:strRef>
          </c:tx>
          <c:spPr>
            <a:solidFill>
              <a:srgbClr val="E9ACB0">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sheet1!$G$2:$G$2</c:f>
              <c:numCache>
                <c:formatCode>General</c:formatCode>
                <c:ptCount val="1"/>
                <c:pt idx="0">
                  <c:v>5.8189659999999997E-2</c:v>
                </c:pt>
              </c:numCache>
            </c:numRef>
          </c:val>
          <c:extLst>
            <c:ext xmlns:c16="http://schemas.microsoft.com/office/drawing/2014/chart" uri="{C3380CC4-5D6E-409C-BE32-E72D297353CC}">
              <c16:uniqueId val="{00000005-A60B-4E7E-9131-59B50F0708F5}"/>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Heeft de afgelopen 4 weken gespijbeld</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0.10833333000000001</c:v>
                </c:pt>
                <c:pt idx="1">
                  <c:v>4.5045050000000003E-2</c:v>
                </c:pt>
              </c:numCache>
            </c:numRef>
          </c:val>
          <c:extLst>
            <c:ext xmlns:c16="http://schemas.microsoft.com/office/drawing/2014/chart" uri="{C3380CC4-5D6E-409C-BE32-E72D297353CC}">
              <c16:uniqueId val="{00000000-56B4-4C6C-B25F-C6B518537D10}"/>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0.19191920000000001</c:v>
                </c:pt>
                <c:pt idx="1">
                  <c:v>0.20792079999999999</c:v>
                </c:pt>
              </c:numCache>
            </c:numRef>
          </c:val>
          <c:extLst>
            <c:ext xmlns:c16="http://schemas.microsoft.com/office/drawing/2014/chart" uri="{C3380CC4-5D6E-409C-BE32-E72D297353CC}">
              <c16:uniqueId val="{00000001-56B4-4C6C-B25F-C6B518537D10}"/>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Activiteiten bij andere clubs of verenigingen buiten schooltijd</a:t>
            </a:r>
          </a:p>
        </c:rich>
      </c:tx>
      <c:overlay val="0"/>
    </c:title>
    <c:autoTitleDeleted val="0"/>
    <c:plotArea>
      <c:layout/>
      <c:barChart>
        <c:barDir val="bar"/>
        <c:grouping val="stacked"/>
        <c:varyColors val="0"/>
        <c:ser>
          <c:idx val="0"/>
          <c:order val="0"/>
          <c:tx>
            <c:strRef>
              <c:f>sheet1!$B$1</c:f>
              <c:strCache>
                <c:ptCount val="1"/>
                <c:pt idx="0">
                  <c:v>(Bijna) nooit</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sheet1!$B$2:$B$2</c:f>
              <c:numCache>
                <c:formatCode>General</c:formatCode>
                <c:ptCount val="1"/>
                <c:pt idx="0">
                  <c:v>0.5436242</c:v>
                </c:pt>
              </c:numCache>
            </c:numRef>
          </c:val>
          <c:extLst>
            <c:ext xmlns:c16="http://schemas.microsoft.com/office/drawing/2014/chart" uri="{C3380CC4-5D6E-409C-BE32-E72D297353CC}">
              <c16:uniqueId val="{00000000-53EC-4E69-8AED-358F1B81CB44}"/>
            </c:ext>
          </c:extLst>
        </c:ser>
        <c:ser>
          <c:idx val="1"/>
          <c:order val="1"/>
          <c:tx>
            <c:strRef>
              <c:f>sheet1!$C$1</c:f>
              <c:strCache>
                <c:ptCount val="1"/>
                <c:pt idx="0">
                  <c:v>Minder dan 1 dag per week</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sheet1!$C$2:$C$2</c:f>
              <c:numCache>
                <c:formatCode>General</c:formatCode>
                <c:ptCount val="1"/>
                <c:pt idx="0">
                  <c:v>5.1454140000000002E-2</c:v>
                </c:pt>
              </c:numCache>
            </c:numRef>
          </c:val>
          <c:extLst>
            <c:ext xmlns:c16="http://schemas.microsoft.com/office/drawing/2014/chart" uri="{C3380CC4-5D6E-409C-BE32-E72D297353CC}">
              <c16:uniqueId val="{00000001-53EC-4E69-8AED-358F1B81CB44}"/>
            </c:ext>
          </c:extLst>
        </c:ser>
        <c:ser>
          <c:idx val="2"/>
          <c:order val="2"/>
          <c:tx>
            <c:strRef>
              <c:f>sheet1!$D$1</c:f>
              <c:strCache>
                <c:ptCount val="1"/>
                <c:pt idx="0">
                  <c:v>1 dag per week</c:v>
                </c:pt>
              </c:strCache>
            </c:strRef>
          </c:tx>
          <c:spPr>
            <a:solidFill>
              <a:srgbClr val="B9B441">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sheet1!$D$2:$D$2</c:f>
              <c:numCache>
                <c:formatCode>General</c:formatCode>
                <c:ptCount val="1"/>
                <c:pt idx="0">
                  <c:v>0.114094</c:v>
                </c:pt>
              </c:numCache>
            </c:numRef>
          </c:val>
          <c:extLst>
            <c:ext xmlns:c16="http://schemas.microsoft.com/office/drawing/2014/chart" uri="{C3380CC4-5D6E-409C-BE32-E72D297353CC}">
              <c16:uniqueId val="{00000002-53EC-4E69-8AED-358F1B81CB44}"/>
            </c:ext>
          </c:extLst>
        </c:ser>
        <c:ser>
          <c:idx val="3"/>
          <c:order val="3"/>
          <c:tx>
            <c:strRef>
              <c:f>sheet1!$E$1</c:f>
              <c:strCache>
                <c:ptCount val="1"/>
                <c:pt idx="0">
                  <c:v>2 of 3 dagen per week</c:v>
                </c:pt>
              </c:strCache>
            </c:strRef>
          </c:tx>
          <c:spPr>
            <a:solidFill>
              <a:srgbClr val="DCD9A6">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sheet1!$E$2:$E$2</c:f>
              <c:numCache>
                <c:formatCode>General</c:formatCode>
                <c:ptCount val="1"/>
                <c:pt idx="0">
                  <c:v>0.21252799999999999</c:v>
                </c:pt>
              </c:numCache>
            </c:numRef>
          </c:val>
          <c:extLst>
            <c:ext xmlns:c16="http://schemas.microsoft.com/office/drawing/2014/chart" uri="{C3380CC4-5D6E-409C-BE32-E72D297353CC}">
              <c16:uniqueId val="{00000003-53EC-4E69-8AED-358F1B81CB44}"/>
            </c:ext>
          </c:extLst>
        </c:ser>
        <c:ser>
          <c:idx val="4"/>
          <c:order val="4"/>
          <c:tx>
            <c:strRef>
              <c:f>sheet1!$F$1</c:f>
              <c:strCache>
                <c:ptCount val="1"/>
                <c:pt idx="0">
                  <c:v>4 tot en met 6 dagen per week</c:v>
                </c:pt>
              </c:strCache>
            </c:strRef>
          </c:tx>
          <c:spPr>
            <a:solidFill>
              <a:srgbClr val="E8525F">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sheet1!$F$2:$F$2</c:f>
              <c:numCache>
                <c:formatCode>General</c:formatCode>
                <c:ptCount val="1"/>
                <c:pt idx="0">
                  <c:v>6.2639819999999999E-2</c:v>
                </c:pt>
              </c:numCache>
            </c:numRef>
          </c:val>
          <c:extLst>
            <c:ext xmlns:c16="http://schemas.microsoft.com/office/drawing/2014/chart" uri="{C3380CC4-5D6E-409C-BE32-E72D297353CC}">
              <c16:uniqueId val="{00000004-53EC-4E69-8AED-358F1B81CB44}"/>
            </c:ext>
          </c:extLst>
        </c:ser>
        <c:ser>
          <c:idx val="5"/>
          <c:order val="5"/>
          <c:tx>
            <c:strRef>
              <c:f>sheet1!$G$1</c:f>
              <c:strCache>
                <c:ptCount val="1"/>
                <c:pt idx="0">
                  <c:v>Elke dag</c:v>
                </c:pt>
              </c:strCache>
            </c:strRef>
          </c:tx>
          <c:spPr>
            <a:solidFill>
              <a:srgbClr val="E9ACB0">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FFFFFF">
                        <a:alpha val="100000"/>
                      </a:srgbClr>
                    </a:solidFill>
                    <a:latin typeface="Century Gothic"/>
                    <a:cs typeface="Century Gothic"/>
                    <a:sym typeface="Century Gothic"/>
                  </a:defRPr>
                </a:pPr>
                <a:endParaRPr lang="nl-NL"/>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School</c:v>
                </c:pt>
              </c:strCache>
            </c:strRef>
          </c:cat>
          <c:val>
            <c:numRef>
              <c:f>sheet1!$G$2:$G$2</c:f>
              <c:numCache>
                <c:formatCode>General</c:formatCode>
                <c:ptCount val="1"/>
                <c:pt idx="0">
                  <c:v>1.5659960000000001E-2</c:v>
                </c:pt>
              </c:numCache>
            </c:numRef>
          </c:val>
          <c:extLst>
            <c:ext xmlns:c16="http://schemas.microsoft.com/office/drawing/2014/chart" uri="{C3380CC4-5D6E-409C-BE32-E72D297353CC}">
              <c16:uniqueId val="{00000005-53EC-4E69-8AED-358F1B81CB44}"/>
            </c:ext>
          </c:extLst>
        </c:ser>
        <c:dLbls>
          <c:dLblPos val="ctr"/>
          <c:showLegendKey val="0"/>
          <c:showVal val="1"/>
          <c:showCatName val="0"/>
          <c:showSerName val="0"/>
          <c:showPercent val="0"/>
          <c:showBubbleSize val="0"/>
          <c:separator>, </c:separator>
        </c:dLbls>
        <c:gapWidth val="50"/>
        <c:overlap val="10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Is de afgelopen 3 maanden gepest op school</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sheet1!$B$2:$B$3</c:f>
              <c:numCache>
                <c:formatCode>General</c:formatCode>
                <c:ptCount val="2"/>
                <c:pt idx="0">
                  <c:v>0.18181820000000001</c:v>
                </c:pt>
                <c:pt idx="1">
                  <c:v>0.1681416</c:v>
                </c:pt>
              </c:numCache>
            </c:numRef>
          </c:val>
          <c:extLst>
            <c:ext xmlns:c16="http://schemas.microsoft.com/office/drawing/2014/chart" uri="{C3380CC4-5D6E-409C-BE32-E72D297353CC}">
              <c16:uniqueId val="{00000000-E7F8-455F-AE97-B535113C9031}"/>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Jongen</c:v>
                </c:pt>
                <c:pt idx="1">
                  <c:v>Meisje</c:v>
                </c:pt>
              </c:strCache>
            </c:strRef>
          </c:cat>
          <c:val>
            <c:numRef>
              <c:f>sheet1!$C$2:$C$3</c:f>
              <c:numCache>
                <c:formatCode>General</c:formatCode>
                <c:ptCount val="2"/>
                <c:pt idx="0">
                  <c:v>0.15306122</c:v>
                </c:pt>
                <c:pt idx="1">
                  <c:v>9.7087380000000001E-2</c:v>
                </c:pt>
              </c:numCache>
            </c:numRef>
          </c:val>
          <c:extLst>
            <c:ext xmlns:c16="http://schemas.microsoft.com/office/drawing/2014/chart" uri="{C3380CC4-5D6E-409C-BE32-E72D297353CC}">
              <c16:uniqueId val="{00000001-E7F8-455F-AE97-B535113C9031}"/>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Schoolbeleving</a:t>
            </a:r>
          </a:p>
        </c:rich>
      </c:tx>
      <c:overlay val="0"/>
    </c:title>
    <c:autoTitleDeleted val="0"/>
    <c:plotArea>
      <c:layout/>
      <c:barChart>
        <c:barDir val="bar"/>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Vindt naar school gaan zinloos</c:v>
                </c:pt>
              </c:strCache>
            </c:strRef>
          </c:cat>
          <c:val>
            <c:numRef>
              <c:f>sheet1!$B$2:$B$2</c:f>
              <c:numCache>
                <c:formatCode>General</c:formatCode>
                <c:ptCount val="1"/>
                <c:pt idx="0">
                  <c:v>0.23529410000000001</c:v>
                </c:pt>
              </c:numCache>
            </c:numRef>
          </c:val>
          <c:extLst>
            <c:ext xmlns:c16="http://schemas.microsoft.com/office/drawing/2014/chart" uri="{C3380CC4-5D6E-409C-BE32-E72D297353CC}">
              <c16:uniqueId val="{00000000-C454-46F9-9442-FA677416EF12}"/>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sheet1!$A$2:$A$2</c:f>
              <c:strCache>
                <c:ptCount val="1"/>
                <c:pt idx="0">
                  <c:v>Vindt naar school gaan zinloos</c:v>
                </c:pt>
              </c:strCache>
            </c:strRef>
          </c:cat>
          <c:val>
            <c:numRef>
              <c:f>sheet1!$C$2:$C$2</c:f>
              <c:numCache>
                <c:formatCode>General</c:formatCode>
                <c:ptCount val="1"/>
                <c:pt idx="0">
                  <c:v>0.26108369999999997</c:v>
                </c:pt>
              </c:numCache>
            </c:numRef>
          </c:val>
          <c:extLst>
            <c:ext xmlns:c16="http://schemas.microsoft.com/office/drawing/2014/chart" uri="{C3380CC4-5D6E-409C-BE32-E72D297353CC}">
              <c16:uniqueId val="{00000001-C454-46F9-9442-FA677416EF12}"/>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l"/>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0.5"/>
          <c:min val="0"/>
        </c:scaling>
        <c:delete val="0"/>
        <c:axPos val="b"/>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Ervaart een goede gezondheid</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0.87085509999999999</c:v>
                </c:pt>
                <c:pt idx="1">
                  <c:v>0.84615379999999996</c:v>
                </c:pt>
                <c:pt idx="2">
                  <c:v>0.79405519999999996</c:v>
                </c:pt>
              </c:numCache>
            </c:numRef>
          </c:val>
          <c:smooth val="1"/>
          <c:extLst>
            <c:ext xmlns:c16="http://schemas.microsoft.com/office/drawing/2014/chart" uri="{C3380CC4-5D6E-409C-BE32-E72D297353CC}">
              <c16:uniqueId val="{00000000-BED5-4B49-B58D-7AC646EEDFBA}"/>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0.86417489999999997</c:v>
                </c:pt>
                <c:pt idx="1">
                  <c:v>0.85588750000000002</c:v>
                </c:pt>
                <c:pt idx="2">
                  <c:v>0.80154020000000004</c:v>
                </c:pt>
              </c:numCache>
            </c:numRef>
          </c:val>
          <c:smooth val="1"/>
          <c:extLst>
            <c:ext xmlns:c16="http://schemas.microsoft.com/office/drawing/2014/chart" uri="{C3380CC4-5D6E-409C-BE32-E72D297353CC}">
              <c16:uniqueId val="{00000001-BED5-4B49-B58D-7AC646EEDFBA}"/>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Voelt zich meestal gelukkig</a:t>
            </a:r>
          </a:p>
        </c:rich>
      </c:tx>
      <c:overlay val="0"/>
    </c:title>
    <c:autoTitleDeleted val="0"/>
    <c:plotArea>
      <c:layout/>
      <c:lineChart>
        <c:grouping val="standard"/>
        <c:varyColors val="0"/>
        <c:ser>
          <c:idx val="0"/>
          <c:order val="0"/>
          <c:tx>
            <c:strRef>
              <c:f>sheet1!$B$1</c:f>
              <c:strCache>
                <c:ptCount val="1"/>
                <c:pt idx="0">
                  <c:v>School</c:v>
                </c:pt>
              </c:strCache>
            </c:strRef>
          </c:tx>
          <c:spPr>
            <a:ln w="25400" algn="ctr">
              <a:solidFill>
                <a:srgbClr val="009898">
                  <a:alpha val="100000"/>
                </a:srgbClr>
              </a:solidFill>
              <a:prstDash val="solid"/>
            </a:ln>
          </c:spPr>
          <c:marker>
            <c:symbol val="none"/>
          </c:marker>
          <c:cat>
            <c:strRef>
              <c:f>sheet1!$A$2:$A$4</c:f>
              <c:strCache>
                <c:ptCount val="3"/>
                <c:pt idx="0">
                  <c:v>2019</c:v>
                </c:pt>
                <c:pt idx="1">
                  <c:v>2021</c:v>
                </c:pt>
                <c:pt idx="2">
                  <c:v>2023</c:v>
                </c:pt>
              </c:strCache>
            </c:strRef>
          </c:cat>
          <c:val>
            <c:numRef>
              <c:f>sheet1!$B$2:$B$4</c:f>
              <c:numCache>
                <c:formatCode>General</c:formatCode>
                <c:ptCount val="3"/>
                <c:pt idx="0">
                  <c:v>0.83391610000000005</c:v>
                </c:pt>
                <c:pt idx="1">
                  <c:v>0.78109450000000002</c:v>
                </c:pt>
                <c:pt idx="2">
                  <c:v>0.77330509999999997</c:v>
                </c:pt>
              </c:numCache>
            </c:numRef>
          </c:val>
          <c:smooth val="1"/>
          <c:extLst>
            <c:ext xmlns:c16="http://schemas.microsoft.com/office/drawing/2014/chart" uri="{C3380CC4-5D6E-409C-BE32-E72D297353CC}">
              <c16:uniqueId val="{00000000-FD66-4356-9EAF-1CBEA6891F4B}"/>
            </c:ext>
          </c:extLst>
        </c:ser>
        <c:ser>
          <c:idx val="1"/>
          <c:order val="1"/>
          <c:tx>
            <c:strRef>
              <c:f>sheet1!$C$1</c:f>
              <c:strCache>
                <c:ptCount val="1"/>
                <c:pt idx="0">
                  <c:v>Regio</c:v>
                </c:pt>
              </c:strCache>
            </c:strRef>
          </c:tx>
          <c:spPr>
            <a:ln w="25400" algn="ctr">
              <a:solidFill>
                <a:srgbClr val="E8525F">
                  <a:alpha val="100000"/>
                </a:srgbClr>
              </a:solidFill>
              <a:prstDash val="solid"/>
            </a:ln>
          </c:spPr>
          <c:marker>
            <c:symbol val="none"/>
          </c:marker>
          <c:cat>
            <c:strRef>
              <c:f>sheet1!$A$2:$A$4</c:f>
              <c:strCache>
                <c:ptCount val="3"/>
                <c:pt idx="0">
                  <c:v>2019</c:v>
                </c:pt>
                <c:pt idx="1">
                  <c:v>2021</c:v>
                </c:pt>
                <c:pt idx="2">
                  <c:v>2023</c:v>
                </c:pt>
              </c:strCache>
            </c:strRef>
          </c:cat>
          <c:val>
            <c:numRef>
              <c:f>sheet1!$C$2:$C$4</c:f>
              <c:numCache>
                <c:formatCode>General</c:formatCode>
                <c:ptCount val="3"/>
                <c:pt idx="0">
                  <c:v>0.84849969999999997</c:v>
                </c:pt>
                <c:pt idx="1">
                  <c:v>0.79016909999999996</c:v>
                </c:pt>
                <c:pt idx="2">
                  <c:v>0.78469979999999995</c:v>
                </c:pt>
              </c:numCache>
            </c:numRef>
          </c:val>
          <c:smooth val="1"/>
          <c:extLst>
            <c:ext xmlns:c16="http://schemas.microsoft.com/office/drawing/2014/chart" uri="{C3380CC4-5D6E-409C-BE32-E72D297353CC}">
              <c16:uniqueId val="{00000001-FD66-4356-9EAF-1CBEA6891F4B}"/>
            </c:ext>
          </c:extLst>
        </c:ser>
        <c:dLbls>
          <c:showLegendKey val="0"/>
          <c:showVal val="0"/>
          <c:showCatName val="0"/>
          <c:showSerName val="0"/>
          <c:showPercent val="0"/>
          <c:showBubbleSize val="0"/>
        </c:dLbls>
        <c:smooth val="0"/>
        <c:axId val="64451712"/>
        <c:axId val="64453248"/>
      </c:line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nl-NL" sz="900" b="1" i="0" u="none" cap="none">
                <a:solidFill>
                  <a:srgbClr val="000000">
                    <a:alpha val="100000"/>
                  </a:srgbClr>
                </a:solidFill>
                <a:latin typeface="Century Gothic"/>
                <a:cs typeface="Century Gothic"/>
                <a:sym typeface="Century Gothic"/>
              </a:rPr>
              <a:t>Ervaren gezondheid en geluk</a:t>
            </a:r>
          </a:p>
        </c:rich>
      </c:tx>
      <c:overlay val="0"/>
    </c:title>
    <c:autoTitleDeleted val="0"/>
    <c:plotArea>
      <c:layout/>
      <c:barChart>
        <c:barDir val="col"/>
        <c:grouping val="clustered"/>
        <c:varyColors val="0"/>
        <c:ser>
          <c:idx val="0"/>
          <c:order val="0"/>
          <c:tx>
            <c:strRef>
              <c:f>sheet1!$B$1</c:f>
              <c:strCache>
                <c:ptCount val="1"/>
                <c:pt idx="0">
                  <c:v>KLAS 2</c:v>
                </c:pt>
              </c:strCache>
            </c:strRef>
          </c:tx>
          <c:spPr>
            <a:solidFill>
              <a:srgbClr val="009898">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Ervaart een goede gezondheid</c:v>
                </c:pt>
                <c:pt idx="1">
                  <c:v>Voelt zich meestal gelukkig</c:v>
                </c:pt>
              </c:strCache>
            </c:strRef>
          </c:cat>
          <c:val>
            <c:numRef>
              <c:f>sheet1!$B$2:$B$3</c:f>
              <c:numCache>
                <c:formatCode>General</c:formatCode>
                <c:ptCount val="2"/>
                <c:pt idx="0">
                  <c:v>0.78775510000000004</c:v>
                </c:pt>
                <c:pt idx="1">
                  <c:v>0.82040820000000003</c:v>
                </c:pt>
              </c:numCache>
            </c:numRef>
          </c:val>
          <c:extLst>
            <c:ext xmlns:c16="http://schemas.microsoft.com/office/drawing/2014/chart" uri="{C3380CC4-5D6E-409C-BE32-E72D297353CC}">
              <c16:uniqueId val="{00000000-949E-4123-A8A4-1DBE6AA14BD7}"/>
            </c:ext>
          </c:extLst>
        </c:ser>
        <c:ser>
          <c:idx val="1"/>
          <c:order val="1"/>
          <c:tx>
            <c:strRef>
              <c:f>sheet1!$C$1</c:f>
              <c:strCache>
                <c:ptCount val="1"/>
                <c:pt idx="0">
                  <c:v>KLAS 4</c:v>
                </c:pt>
              </c:strCache>
            </c:strRef>
          </c:tx>
          <c:spPr>
            <a:solidFill>
              <a:srgbClr val="91CACA">
                <a:alpha val="100000"/>
              </a:srgbClr>
            </a:solidFill>
            <a:ln w="25400">
              <a:solidFill>
                <a:srgbClr val="FFFFFF">
                  <a:alpha val="0"/>
                </a:srgbClr>
              </a:solidFill>
            </a:ln>
            <a:effectLst/>
          </c:spPr>
          <c:invertIfNegative val="0"/>
          <c:dLbls>
            <c:numFmt formatCode="0%" sourceLinked="0"/>
            <c:spPr>
              <a:noFill/>
              <a:ln>
                <a:noFill/>
              </a:ln>
              <a:effectLst/>
            </c:spPr>
            <c:txPr>
              <a:bodyPr/>
              <a:lstStyle/>
              <a:p>
                <a:pPr>
                  <a:defRPr sz="800" b="0" i="0" u="none" cap="none">
                    <a:solidFill>
                      <a:srgbClr val="000000">
                        <a:alpha val="100000"/>
                      </a:srgbClr>
                    </a:solidFill>
                    <a:latin typeface="Century Gothic"/>
                    <a:cs typeface="Century Gothic"/>
                    <a:sym typeface="Century Gothic"/>
                  </a:defRPr>
                </a:pPr>
                <a:endParaRPr lang="nl-NL"/>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sheet1!$A$2:$A$3</c:f>
              <c:strCache>
                <c:ptCount val="2"/>
                <c:pt idx="0">
                  <c:v>Ervaart een goede gezondheid</c:v>
                </c:pt>
                <c:pt idx="1">
                  <c:v>Voelt zich meestal gelukkig</c:v>
                </c:pt>
              </c:strCache>
            </c:strRef>
          </c:cat>
          <c:val>
            <c:numRef>
              <c:f>sheet1!$C$2:$C$3</c:f>
              <c:numCache>
                <c:formatCode>General</c:formatCode>
                <c:ptCount val="2"/>
                <c:pt idx="0">
                  <c:v>0.76076560000000004</c:v>
                </c:pt>
                <c:pt idx="1">
                  <c:v>0.76442310000000002</c:v>
                </c:pt>
              </c:numCache>
            </c:numRef>
          </c:val>
          <c:extLst>
            <c:ext xmlns:c16="http://schemas.microsoft.com/office/drawing/2014/chart" uri="{C3380CC4-5D6E-409C-BE32-E72D297353CC}">
              <c16:uniqueId val="{00000001-949E-4123-A8A4-1DBE6AA14BD7}"/>
            </c:ext>
          </c:extLst>
        </c:ser>
        <c:dLbls>
          <c:dLblPos val="outEnd"/>
          <c:showLegendKey val="0"/>
          <c:showVal val="1"/>
          <c:showCatName val="0"/>
          <c:showSerName val="0"/>
          <c:showPercent val="0"/>
          <c:showBubbleSize val="0"/>
          <c:separator>, </c:separator>
        </c:dLbls>
        <c:gapWidth val="150"/>
        <c:axId val="64451712"/>
        <c:axId val="64453248"/>
      </c:barChart>
      <c:catAx>
        <c:axId val="64451712"/>
        <c:scaling>
          <c:orientation val="minMax"/>
        </c:scaling>
        <c:delete val="0"/>
        <c:axPos val="b"/>
        <c:numFmt formatCode="General"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3248"/>
        <c:crosses val="autoZero"/>
        <c:auto val="1"/>
        <c:lblAlgn val="ctr"/>
        <c:lblOffset val="100"/>
        <c:noMultiLvlLbl val="1"/>
      </c:catAx>
      <c:valAx>
        <c:axId val="64453248"/>
        <c:scaling>
          <c:orientation val="minMax"/>
          <c:max val="1"/>
          <c:min val="0"/>
        </c:scaling>
        <c:delete val="0"/>
        <c:axPos val="l"/>
        <c:numFmt formatCode="0%" sourceLinked="0"/>
        <c:majorTickMark val="none"/>
        <c:minorTickMark val="none"/>
        <c:tickLblPos val="nextTo"/>
        <c:spPr>
          <a:ln w="12700" algn="ctr">
            <a:solidFill>
              <a:srgbClr val="000000">
                <a:alpha val="100000"/>
              </a:srgbClr>
            </a:solidFill>
            <a:prstDash val="solid"/>
          </a:ln>
        </c:spPr>
        <c:txPr>
          <a:bodyPr rot="0" vert="horz"/>
          <a:lstStyle/>
          <a:p>
            <a:pPr>
              <a:defRPr sz="900" b="0" i="0" u="none" cap="none">
                <a:solidFill>
                  <a:srgbClr val="000000">
                    <a:alpha val="100000"/>
                  </a:srgbClr>
                </a:solidFill>
                <a:latin typeface="Century Gothic"/>
                <a:cs typeface="Century Gothic"/>
                <a:sym typeface="Century Gothic"/>
              </a:defRPr>
            </a:pPr>
            <a:endParaRPr lang="nl-NL"/>
          </a:p>
        </c:txPr>
        <c:crossAx val="64451712"/>
        <c:crosses val="autoZero"/>
        <c:crossBetween val="between"/>
      </c:valAx>
    </c:plotArea>
    <c:legend>
      <c:legendPos val="b"/>
      <c:overlay val="0"/>
      <c:txPr>
        <a:bodyPr/>
        <a:lstStyle/>
        <a:p>
          <a:pPr>
            <a:defRPr sz="900" b="0" i="0" u="none" cap="none">
              <a:solidFill>
                <a:srgbClr val="000000">
                  <a:alpha val="100000"/>
                </a:srgbClr>
              </a:solidFill>
              <a:latin typeface="Century Gothic"/>
              <a:cs typeface="Century Gothic"/>
              <a:sym typeface="Century Gothic"/>
            </a:defRPr>
          </a:pPr>
          <a:endParaRPr lang="nl-NL"/>
        </a:p>
      </c:txPr>
    </c:legend>
    <c:plotVisOnly val="1"/>
    <c:dispBlanksAs val="gap"/>
    <c:showDLblsOverMax val="0"/>
  </c:chart>
  <c:txPr>
    <a:bodyPr/>
    <a:lstStyle/>
    <a:p>
      <a:pPr>
        <a:defRPr sz="1800"/>
      </a:pPr>
      <a:endParaRPr lang="nl-NL"/>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19-1-2024</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19-1-2024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3</a:t>
            </a:fld>
            <a:endParaRPr lang="nl-NL"/>
          </a:p>
        </p:txBody>
      </p:sp>
    </p:spTree>
    <p:extLst>
      <p:ext uri="{BB962C8B-B14F-4D97-AF65-F5344CB8AC3E}">
        <p14:creationId xmlns:p14="http://schemas.microsoft.com/office/powerpoint/2010/main" val="998084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1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16</a:t>
            </a:fld>
            <a:endParaRPr lang="nl-NL"/>
          </a:p>
        </p:txBody>
      </p:sp>
    </p:spTree>
    <p:extLst>
      <p:ext uri="{BB962C8B-B14F-4D97-AF65-F5344CB8AC3E}">
        <p14:creationId xmlns:p14="http://schemas.microsoft.com/office/powerpoint/2010/main" val="129192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17</a:t>
            </a:fld>
            <a:endParaRPr lang="nl-NL"/>
          </a:p>
        </p:txBody>
      </p:sp>
    </p:spTree>
    <p:extLst>
      <p:ext uri="{BB962C8B-B14F-4D97-AF65-F5344CB8AC3E}">
        <p14:creationId xmlns:p14="http://schemas.microsoft.com/office/powerpoint/2010/main" val="3500601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gezondeschool.nl/voortgezet-onderwijs/mediawijsheid"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Afbeelding schoolprofiel">
            <a:extLst>
              <a:ext uri="{FF2B5EF4-FFF2-40B4-BE49-F238E27FC236}">
                <a16:creationId xmlns:a16="http://schemas.microsoft.com/office/drawing/2014/main" id="{F90926BB-70BC-D38A-A118-B8C1E92D36E4}"/>
              </a:ext>
            </a:extLst>
          </p:cNvPr>
          <p:cNvSpPr/>
          <p:nvPr userDrawn="1"/>
        </p:nvSpPr>
        <p:spPr>
          <a:xfrm>
            <a:off x="705730" y="3204209"/>
            <a:ext cx="2255521" cy="358140"/>
          </a:xfrm>
          <a:prstGeom prst="flowChartInputOutpu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Schoolprofiel</a:t>
            </a: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
        <p:nvSpPr>
          <p:cNvPr id="13" name="Datum">
            <a:extLst>
              <a:ext uri="{FF2B5EF4-FFF2-40B4-BE49-F238E27FC236}">
                <a16:creationId xmlns:a16="http://schemas.microsoft.com/office/drawing/2014/main" id="{E1654063-6CFB-3175-4EB9-88205E27C096}"/>
              </a:ext>
            </a:extLst>
          </p:cNvPr>
          <p:cNvSpPr>
            <a:spLocks noGrp="1"/>
          </p:cNvSpPr>
          <p:nvPr>
            <p:ph type="body" sz="quarter" idx="11" hasCustomPrompt="1"/>
          </p:nvPr>
        </p:nvSpPr>
        <p:spPr>
          <a:xfrm>
            <a:off x="693419" y="4920479"/>
            <a:ext cx="4714875" cy="457200"/>
          </a:xfrm>
          <a:prstGeom prst="rect">
            <a:avLst/>
          </a:prstGeom>
        </p:spPr>
        <p:txBody>
          <a:bodyPr anchor="ctr"/>
          <a:lstStyle>
            <a:lvl1pPr marL="0" indent="0">
              <a:buNone/>
              <a:defRPr sz="1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Datum</a:t>
            </a:r>
          </a:p>
        </p:txBody>
      </p:sp>
      <p:sp>
        <p:nvSpPr>
          <p:cNvPr id="12" name="Schoolnaam">
            <a:extLst>
              <a:ext uri="{FF2B5EF4-FFF2-40B4-BE49-F238E27FC236}">
                <a16:creationId xmlns:a16="http://schemas.microsoft.com/office/drawing/2014/main" id="{020DFB18-8400-3A6A-1B45-156A4F3F11DA}"/>
              </a:ext>
            </a:extLst>
          </p:cNvPr>
          <p:cNvSpPr>
            <a:spLocks noGrp="1"/>
          </p:cNvSpPr>
          <p:nvPr>
            <p:ph type="body" sz="quarter" idx="10" hasCustomPrompt="1"/>
          </p:nvPr>
        </p:nvSpPr>
        <p:spPr>
          <a:xfrm>
            <a:off x="693419" y="4006079"/>
            <a:ext cx="7573126" cy="914400"/>
          </a:xfrm>
          <a:prstGeom prst="rect">
            <a:avLst/>
          </a:prstGeom>
        </p:spPr>
        <p:txBody>
          <a:bodyPr anchor="ctr"/>
          <a:lstStyle>
            <a:lvl1pPr marL="0" indent="0">
              <a:buNone/>
              <a:defRPr sz="24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a:t>Schoolnaam</a:t>
            </a:r>
            <a:endParaRPr lang="nl-NL" dirty="0"/>
          </a:p>
        </p:txBody>
      </p:sp>
    </p:spTree>
    <p:extLst>
      <p:ext uri="{BB962C8B-B14F-4D97-AF65-F5344CB8AC3E}">
        <p14:creationId xmlns:p14="http://schemas.microsoft.com/office/powerpoint/2010/main" val="379183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8278781"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8278781" y="1535488"/>
            <a:ext cx="3456000" cy="2376000"/>
          </a:xfrm>
          <a:prstGeom prst="rect">
            <a:avLst/>
          </a:prstGeom>
        </p:spPr>
        <p:txBody>
          <a:bodyPr/>
          <a:lstStyle>
            <a:lvl1pPr marL="0" indent="0">
              <a:buNone/>
              <a:defRPr/>
            </a:lvl1pPr>
          </a:lstStyle>
          <a:p>
            <a:endParaRPr lang="nl-NL" dirty="0"/>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455538" y="4024419"/>
            <a:ext cx="7370862" cy="2376000"/>
          </a:xfrm>
          <a:prstGeom prst="rect">
            <a:avLst/>
          </a:prstGeom>
        </p:spPr>
        <p:txBody>
          <a:bodyPr/>
          <a:lstStyle>
            <a:lvl1pPr marL="0" indent="0">
              <a:buNone/>
              <a:defRPr/>
            </a:lvl1pPr>
          </a:lstStyle>
          <a:p>
            <a:endParaRPr lang="nl-NL" dirty="0"/>
          </a:p>
        </p:txBody>
      </p:sp>
      <p:sp>
        <p:nvSpPr>
          <p:cNvPr id="10" name="Grafiek mening ouders">
            <a:extLst>
              <a:ext uri="{FF2B5EF4-FFF2-40B4-BE49-F238E27FC236}">
                <a16:creationId xmlns:a16="http://schemas.microsoft.com/office/drawing/2014/main" id="{C29E5EF3-0767-8049-6E8E-38558D31AE9D}"/>
              </a:ext>
            </a:extLst>
          </p:cNvPr>
          <p:cNvSpPr>
            <a:spLocks noGrp="1"/>
          </p:cNvSpPr>
          <p:nvPr>
            <p:ph type="chart" sz="quarter" idx="17"/>
          </p:nvPr>
        </p:nvSpPr>
        <p:spPr>
          <a:xfrm>
            <a:off x="455538" y="1531526"/>
            <a:ext cx="7370862"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65600" y="4906329"/>
            <a:ext cx="3456000" cy="261610"/>
          </a:xfrm>
          <a:prstGeom prst="rect">
            <a:avLst/>
          </a:prstGeom>
          <a:noFill/>
        </p:spPr>
        <p:txBody>
          <a:bodyPr wrap="square">
            <a:spAutoFit/>
          </a:bodyPr>
          <a:lstStyle/>
          <a:p>
            <a:pPr algn="ctr"/>
            <a:r>
              <a:rPr lang="nl-NL" sz="11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2677656"/>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5600" y="6139190"/>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92870" y="5542453"/>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51131" y="5542453"/>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0B0064D4-86A9-7E89-D86F-62FA5684ABBD}"/>
              </a:ext>
            </a:extLst>
          </p:cNvPr>
          <p:cNvSpPr txBox="1"/>
          <p:nvPr userDrawn="1"/>
        </p:nvSpPr>
        <p:spPr>
          <a:xfrm>
            <a:off x="462020" y="4822655"/>
            <a:ext cx="3454374" cy="738664"/>
          </a:xfrm>
          <a:prstGeom prst="rect">
            <a:avLst/>
          </a:prstGeom>
          <a:noFill/>
        </p:spPr>
        <p:txBody>
          <a:bodyPr wrap="square">
            <a:spAutoFit/>
          </a:bodyPr>
          <a:lstStyle/>
          <a:p>
            <a:r>
              <a:rPr lang="nl-NL" sz="1050" dirty="0">
                <a:solidFill>
                  <a:schemeClr val="tx1"/>
                </a:solidFill>
                <a:latin typeface="Century Gothic" panose="020B0502020202020204" pitchFamily="34" charset="0"/>
              </a:rPr>
              <a:t>Hoewel roken, vapen en wiet of hasj gebruik vooral voorkomen in klas 4 zien we dit ook al in klas 2. Vapen komt iets vaker voor bij meisjes, terwijl jongens vaker wiet of hasj hebben gebruikt.</a:t>
            </a:r>
            <a:endParaRPr lang="nl-NL" sz="2800" dirty="0"/>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5664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5664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16" name="Tekst wiet of hasj">
            <a:extLst>
              <a:ext uri="{FF2B5EF4-FFF2-40B4-BE49-F238E27FC236}">
                <a16:creationId xmlns:a16="http://schemas.microsoft.com/office/drawing/2014/main" id="{8F420DF3-08AB-13DE-256A-E3019FFD42A6}"/>
              </a:ext>
            </a:extLst>
          </p:cNvPr>
          <p:cNvSpPr>
            <a:spLocks noGrp="1"/>
          </p:cNvSpPr>
          <p:nvPr>
            <p:ph type="body" sz="quarter" idx="23" hasCustomPrompt="1"/>
          </p:nvPr>
        </p:nvSpPr>
        <p:spPr>
          <a:xfrm>
            <a:off x="458751" y="4196856"/>
            <a:ext cx="3456000" cy="625799"/>
          </a:xfrm>
          <a:prstGeom prst="rect">
            <a:avLst/>
          </a:prstGeom>
        </p:spPr>
        <p:txBody>
          <a:bodyPr/>
          <a:lstStyle>
            <a:lvl1pPr marL="0" indent="0">
              <a:buFont typeface="Arial" panose="020B0604020202020204" pitchFamily="34" charset="0"/>
              <a:buNone/>
              <a:defRPr sz="1050">
                <a:latin typeface="Century Gothic" panose="020B0502020202020204" pitchFamily="34" charset="0"/>
              </a:defRPr>
            </a:lvl1pPr>
            <a:lvl2pPr marL="669543" indent="0">
              <a:buNone/>
              <a:defRPr sz="1050">
                <a:latin typeface="Century Gothic" panose="020B0502020202020204" pitchFamily="34" charset="0"/>
              </a:defRPr>
            </a:lvl2pPr>
            <a:lvl3pPr marL="1339089" indent="0">
              <a:buNone/>
              <a:defRPr sz="1050">
                <a:latin typeface="Century Gothic" panose="020B0502020202020204" pitchFamily="34" charset="0"/>
              </a:defRPr>
            </a:lvl3pPr>
            <a:lvl4pPr marL="2008634" indent="0">
              <a:buNone/>
              <a:defRPr sz="1050">
                <a:latin typeface="Century Gothic" panose="020B0502020202020204" pitchFamily="34" charset="0"/>
              </a:defRPr>
            </a:lvl4pPr>
            <a:lvl5pPr marL="2678177" indent="0">
              <a:buNone/>
              <a:defRPr sz="1050">
                <a:latin typeface="Century Gothic" panose="020B0502020202020204" pitchFamily="34" charset="0"/>
              </a:defRPr>
            </a:lvl5pPr>
          </a:lstStyle>
          <a:p>
            <a:r>
              <a:rPr lang="nl-NL" sz="1050" dirty="0">
                <a:solidFill>
                  <a:schemeClr val="tx1"/>
                </a:solidFill>
                <a:highlight>
                  <a:srgbClr val="FFFF00"/>
                </a:highlight>
                <a:latin typeface="Century Gothic" panose="020B0502020202020204" pitchFamily="34" charset="0"/>
              </a:rPr>
              <a:t>xx%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a:t>
            </a:r>
            <a:r>
              <a:rPr lang="nl-NL" sz="1050" dirty="0">
                <a:solidFill>
                  <a:schemeClr val="tx1"/>
                </a:solidFill>
                <a:highlight>
                  <a:srgbClr val="FFFF00"/>
                </a:highlight>
                <a:latin typeface="Century Gothic" panose="020B0502020202020204" pitchFamily="34" charset="0"/>
              </a:rPr>
              <a:t>xx%</a:t>
            </a:r>
            <a:r>
              <a:rPr lang="nl-NL" sz="1050"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3525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365601" y="1519200"/>
            <a:ext cx="3456000" cy="18697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Groepsdruk speelt een rol bij het middelengebruik van jongeren. Als er in hun omgeving, door bijvoorbeeld vrienden of vriendinnen, wordt gerookt of andere middelen worden gebruikt, dan is de kans groter dat een jongere zelf ook rookt. De grafiek hieronder en de grafieken aan de rechterkant van de pagina tonen hoeveel procent van de jongeren die roken aangeven dat vrienden of vriendinnen middelengebruiken.</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i="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 </a:t>
            </a:r>
          </a:p>
        </p:txBody>
      </p:sp>
      <p:sp>
        <p:nvSpPr>
          <p:cNvPr id="23" name="Combi middelen vrienden gender">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7" name="Grafiek vrienden roken">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55538" y="1519200"/>
            <a:ext cx="3456000" cy="2376000"/>
          </a:xfrm>
          <a:prstGeom prst="rect">
            <a:avLst/>
          </a:prstGeom>
        </p:spPr>
        <p:txBody>
          <a:bodyPr/>
          <a:lstStyle>
            <a:lvl1pPr marL="0" indent="0">
              <a:buNone/>
              <a:defRPr/>
            </a:lvl1pPr>
          </a:lstStyle>
          <a:p>
            <a:endParaRPr lang="nl-NL" dirty="0"/>
          </a:p>
        </p:txBody>
      </p:sp>
      <p:sp>
        <p:nvSpPr>
          <p:cNvPr id="28" name="Grafiek vrienden wiet">
            <a:extLst>
              <a:ext uri="{FF2B5EF4-FFF2-40B4-BE49-F238E27FC236}">
                <a16:creationId xmlns:a16="http://schemas.microsoft.com/office/drawing/2014/main" id="{FE9722FD-3E9C-C506-B61A-DEE8800A48B0}"/>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5387" y="1721265"/>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5387" y="30706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5387" y="4503095"/>
            <a:ext cx="2615977" cy="261610"/>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goed voor zichzelf opkomen</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205387" y="57662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l"/>
            <a:r>
              <a:rPr lang="nl-NL" sz="1050" b="0" dirty="0">
                <a:latin typeface="Century Gothic" panose="020B0502020202020204" pitchFamily="34" charset="0"/>
                <a:cs typeface="Arial" panose="020B0604020202020204" pitchFamily="34" charset="0"/>
              </a:rPr>
              <a:t>Hoe jongeren met uitdagingen als stress, ingrijpende gebeurtenissen en groepsdruk omgaan wordt mede bepaald door hun veerkracht en weerbaarheid. Jongens rapporteren over het algemeen dat zij sneller herstellen, makkelijker stressvolle gebeurtenissen doorstaan en beter voor zichzelf kunnen opkomen dan meisjes.</a:t>
            </a: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nder">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opkomen">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bij wie terecht">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
        <p:nvSpPr>
          <p:cNvPr id="12" name="Tekst niemand terecht">
            <a:extLst>
              <a:ext uri="{FF2B5EF4-FFF2-40B4-BE49-F238E27FC236}">
                <a16:creationId xmlns:a16="http://schemas.microsoft.com/office/drawing/2014/main" id="{FF946FFD-C961-3ED9-BDB1-DAA636471335}"/>
              </a:ext>
            </a:extLst>
          </p:cNvPr>
          <p:cNvSpPr>
            <a:spLocks noGrp="1"/>
          </p:cNvSpPr>
          <p:nvPr>
            <p:ph type="body" sz="quarter" idx="25" hasCustomPrompt="1"/>
          </p:nvPr>
        </p:nvSpPr>
        <p:spPr>
          <a:xfrm>
            <a:off x="456451" y="2967642"/>
            <a:ext cx="3454173" cy="897772"/>
          </a:xfrm>
          <a:prstGeom prst="rect">
            <a:avLst/>
          </a:prstGeom>
        </p:spPr>
        <p:txBody>
          <a:bodyPr/>
          <a:lstStyle>
            <a:lvl1pPr marL="0" indent="0">
              <a:buNone/>
              <a:defRPr sz="1050">
                <a:latin typeface="Century Gothic" panose="020B0502020202020204" pitchFamily="34" charset="0"/>
              </a:defRPr>
            </a:lvl1pPr>
          </a:lstStyle>
          <a:p>
            <a:pPr marL="0" lvl="0" defTabSz="839852"/>
            <a:r>
              <a:rPr lang="nl-NL" sz="1050" b="0" dirty="0">
                <a:latin typeface="Century Gothic" panose="020B0502020202020204" pitchFamily="34" charset="0"/>
                <a:cs typeface="Arial" panose="020B0604020202020204" pitchFamily="34" charset="0"/>
              </a:rPr>
              <a:t>Op uw school kan </a:t>
            </a:r>
            <a:r>
              <a:rPr lang="nl-NL" sz="1050" b="0" dirty="0">
                <a:highlight>
                  <a:srgbClr val="FFFF00"/>
                </a:highlight>
                <a:latin typeface="Century Gothic" panose="020B0502020202020204" pitchFamily="34" charset="0"/>
                <a:cs typeface="Arial" panose="020B0604020202020204" pitchFamily="34" charset="0"/>
              </a:rPr>
              <a:t>xx</a:t>
            </a:r>
            <a:r>
              <a:rPr lang="nl-NL" sz="1050" b="0" dirty="0">
                <a:latin typeface="Century Gothic" panose="020B0502020202020204" pitchFamily="34" charset="0"/>
                <a:cs typeface="Arial" panose="020B0604020202020204" pitchFamily="34" charset="0"/>
              </a:rPr>
              <a:t>% van de jongeren bij niemand terecht. Deze groep is extra kwetsbaar bij problemen. Ondanks de uitdagingen die zij in hun leven tegenkomen hebben de meeste jongeren voldoende vertrouwen in de toekomst.</a:t>
            </a:r>
          </a:p>
          <a:p>
            <a:pPr marL="0" lvl="0" defTabSz="839852"/>
            <a:endParaRPr lang="nl-NL" dirty="0"/>
          </a:p>
        </p:txBody>
      </p:sp>
    </p:spTree>
    <p:extLst>
      <p:ext uri="{BB962C8B-B14F-4D97-AF65-F5344CB8AC3E}">
        <p14:creationId xmlns:p14="http://schemas.microsoft.com/office/powerpoint/2010/main" val="105849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3951" y="2135377"/>
            <a:ext cx="3456000" cy="1546577"/>
          </a:xfrm>
          <a:prstGeom prst="rect">
            <a:avLst/>
          </a:prstGeom>
          <a:noFill/>
        </p:spPr>
        <p:txBody>
          <a:bodyPr wrap="square" lIns="91440" tIns="45720" rIns="91440" bIns="45720" anchor="t">
            <a:spAutoFit/>
          </a:bodyPr>
          <a:lstStyle/>
          <a:p>
            <a:pPr algn="just"/>
            <a:r>
              <a:rPr lang="nl-NL" sz="1050" b="0" i="0" dirty="0">
                <a:effectLst/>
                <a:latin typeface="Century Gothic" panose="020B0502020202020204" pitchFamily="34" charset="0"/>
              </a:rPr>
              <a:t>Psychische klachten worden gemeten met de ‘</a:t>
            </a:r>
            <a:r>
              <a:rPr lang="nl-NL" sz="1050" b="0" i="0" dirty="0" err="1">
                <a:effectLst/>
                <a:latin typeface="Century Gothic" panose="020B0502020202020204" pitchFamily="34" charset="0"/>
              </a:rPr>
              <a:t>Mental</a:t>
            </a:r>
            <a:r>
              <a:rPr lang="nl-NL" sz="1050" b="0" i="0" dirty="0">
                <a:effectLst/>
                <a:latin typeface="Century Gothic" panose="020B0502020202020204" pitchFamily="34" charset="0"/>
              </a:rPr>
              <a:t> Health Inventory 5’ (MHI-5). Het geeft een indicatie van de psychische gezondheid, waaronder bijvoorbeeld depressieve klachten. In </a:t>
            </a:r>
          </a:p>
          <a:p>
            <a:pPr algn="just"/>
            <a:r>
              <a:rPr lang="nl-NL" sz="1050" b="0" i="0" dirty="0">
                <a:effectLst/>
                <a:latin typeface="Century Gothic" panose="020B0502020202020204" pitchFamily="34" charset="0"/>
              </a:rPr>
              <a:t>vergelijking met 2021 ervaren veel meer jongeren psychische klachten.</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Vooral meisjes hebben vaker psychische klachten en ervaren vaker stress dan jongens.</a:t>
            </a:r>
          </a:p>
        </p:txBody>
      </p:sp>
      <p:sp>
        <p:nvSpPr>
          <p:cNvPr id="2" name="Combi psychische klachten">
            <a:extLst>
              <a:ext uri="{FF2B5EF4-FFF2-40B4-BE49-F238E27FC236}">
                <a16:creationId xmlns:a16="http://schemas.microsoft.com/office/drawing/2014/main" id="{25C2D777-4584-BC5C-1B99-7AE13539C0F1}"/>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6" name="Trendgrafiek psychische klacht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stress bronnen">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stress">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5" name="Tekst suicide">
            <a:extLst>
              <a:ext uri="{FF2B5EF4-FFF2-40B4-BE49-F238E27FC236}">
                <a16:creationId xmlns:a16="http://schemas.microsoft.com/office/drawing/2014/main" id="{5CA38411-4039-91E9-CADF-9390964A9201}"/>
              </a:ext>
            </a:extLst>
          </p:cNvPr>
          <p:cNvSpPr>
            <a:spLocks noGrp="1"/>
          </p:cNvSpPr>
          <p:nvPr>
            <p:ph type="body" sz="quarter" idx="22" hasCustomPrompt="1"/>
          </p:nvPr>
        </p:nvSpPr>
        <p:spPr>
          <a:xfrm>
            <a:off x="453951" y="3681954"/>
            <a:ext cx="3456000" cy="928146"/>
          </a:xfrm>
          <a:prstGeom prst="rect">
            <a:avLst/>
          </a:prstGeom>
        </p:spPr>
        <p:txBody>
          <a:bodyPr/>
          <a:lstStyle>
            <a:lvl1pPr marL="0" indent="0">
              <a:buNone/>
              <a:defRPr sz="1050">
                <a:latin typeface="Century Gothic" panose="020B0502020202020204" pitchFamily="34" charset="0"/>
              </a:defRPr>
            </a:lvl1pPr>
          </a:lstStyle>
          <a:p>
            <a:pPr algn="just"/>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uit onze regio hebben er in de laatste 12 maanden vaak of heel vaak serieus over gedacht een eind te maken aan zijn/haar leven. Heeft u zorgen over een leerling, neem dan contact op met de afdeling JGZ van de GGD. </a:t>
            </a:r>
          </a:p>
          <a:p>
            <a:pPr lvl="0"/>
            <a:endParaRPr lang="nl-NL" dirty="0"/>
          </a:p>
        </p:txBody>
      </p:sp>
      <p:sp>
        <p:nvSpPr>
          <p:cNvPr id="4" name="Tekst vaak stress">
            <a:extLst>
              <a:ext uri="{FF2B5EF4-FFF2-40B4-BE49-F238E27FC236}">
                <a16:creationId xmlns:a16="http://schemas.microsoft.com/office/drawing/2014/main" id="{6736CE96-EAC8-9315-301F-C6D6F1B9778C}"/>
              </a:ext>
            </a:extLst>
          </p:cNvPr>
          <p:cNvSpPr>
            <a:spLocks noGrp="1"/>
          </p:cNvSpPr>
          <p:nvPr>
            <p:ph type="body" sz="quarter" idx="21" hasCustomPrompt="1"/>
          </p:nvPr>
        </p:nvSpPr>
        <p:spPr>
          <a:xfrm>
            <a:off x="453951" y="1514400"/>
            <a:ext cx="3456000" cy="558800"/>
          </a:xfrm>
          <a:prstGeom prst="rect">
            <a:avLst/>
          </a:prstGeom>
        </p:spPr>
        <p:txBody>
          <a:bodyPr/>
          <a:lstStyle>
            <a:lvl1pPr marL="0" indent="0">
              <a:buNone/>
              <a:defRPr sz="1050">
                <a:latin typeface="Century Gothic" panose="020B0502020202020204" pitchFamily="34" charset="0"/>
              </a:defRPr>
            </a:lvl1pPr>
          </a:lstStyle>
          <a:p>
            <a:pPr marL="0" marR="0" lvl="0" indent="0" algn="l" defTabSz="1339088" rtl="0" eaLnBrk="1" fontAlgn="auto" latinLnBrk="0" hangingPunct="1">
              <a:lnSpc>
                <a:spcPct val="100000"/>
              </a:lnSpc>
              <a:spcBef>
                <a:spcPct val="20000"/>
              </a:spcBef>
              <a:spcAft>
                <a:spcPts val="0"/>
              </a:spcAft>
              <a:buClrTx/>
              <a:buSzTx/>
              <a:buFont typeface="Arial" panose="020B0604020202020204" pitchFamily="34" charset="0"/>
              <a:buNone/>
              <a:tabLst/>
              <a:defRPr/>
            </a:pPr>
            <a:r>
              <a:rPr lang="nl-NL" sz="1050" b="0" i="0" dirty="0">
                <a:effectLst/>
                <a:latin typeface="Century Gothic" panose="020B0502020202020204" pitchFamily="34" charset="0"/>
              </a:rPr>
              <a:t>In 2023 geeft </a:t>
            </a:r>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op uw school aan zich (zeer) vaak gestrest te voelen door een of meer factoren.</a:t>
            </a:r>
          </a:p>
          <a:p>
            <a:pPr lvl="0"/>
            <a:endParaRPr lang="nl-NL" dirty="0"/>
          </a:p>
        </p:txBody>
      </p:sp>
    </p:spTree>
    <p:extLst>
      <p:ext uri="{BB962C8B-B14F-4D97-AF65-F5344CB8AC3E}">
        <p14:creationId xmlns:p14="http://schemas.microsoft.com/office/powerpoint/2010/main" val="135993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Daarnaast voelen steeds meer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prestatie gender">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1" name="Grafiek bronnen druk">
            <a:extLst>
              <a:ext uri="{FF2B5EF4-FFF2-40B4-BE49-F238E27FC236}">
                <a16:creationId xmlns:a16="http://schemas.microsoft.com/office/drawing/2014/main" id="{1DDD0BBA-992E-954B-3133-E91AF60C80AE}"/>
              </a:ext>
            </a:extLst>
          </p:cNvPr>
          <p:cNvSpPr>
            <a:spLocks noGrp="1"/>
          </p:cNvSpPr>
          <p:nvPr>
            <p:ph type="chart" sz="quarter" idx="15"/>
          </p:nvPr>
        </p:nvSpPr>
        <p:spPr>
          <a:xfrm>
            <a:off x="8278781" y="4024800"/>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368870"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247911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2" y="1524231"/>
            <a:ext cx="3456000"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a:t>
            </a:r>
            <a:r>
              <a:rPr lang="nl-NL" b="0" dirty="0">
                <a:hlinkClick r:id="rId2"/>
              </a:rPr>
              <a:t>Gezonde School</a:t>
            </a:r>
            <a:r>
              <a:rPr lang="nl-NL" b="0" dirty="0"/>
              <a:t>). </a:t>
            </a: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453337" y="5980523"/>
            <a:ext cx="3456000"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451733" y="4226128"/>
            <a:ext cx="3456000"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social </a:t>
            </a:r>
          </a:p>
          <a:p>
            <a:pPr algn="ctr"/>
            <a:r>
              <a:rPr lang="nl-NL" sz="11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 name="Tekstvak 1">
            <a:extLst>
              <a:ext uri="{FF2B5EF4-FFF2-40B4-BE49-F238E27FC236}">
                <a16:creationId xmlns:a16="http://schemas.microsoft.com/office/drawing/2014/main" id="{97B049BD-C340-7F9D-24EE-0B7B19E3E26E}"/>
              </a:ext>
            </a:extLst>
          </p:cNvPr>
          <p:cNvSpPr txBox="1"/>
          <p:nvPr userDrawn="1"/>
        </p:nvSpPr>
        <p:spPr>
          <a:xfrm>
            <a:off x="8278782" y="4226128"/>
            <a:ext cx="3456000" cy="430887"/>
          </a:xfrm>
          <a:prstGeom prst="rect">
            <a:avLst/>
          </a:prstGeom>
          <a:noFill/>
        </p:spPr>
        <p:txBody>
          <a:bodyPr wrap="squar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a:cs typeface="Arial"/>
              </a:rPr>
              <a:t>heeft meegemaakt dat iemand tegen de zin een naaktfoto of seksfilmpje heeft verspreid</a:t>
            </a:r>
          </a:p>
        </p:txBody>
      </p:sp>
      <p:sp>
        <p:nvSpPr>
          <p:cNvPr id="16" name="Tekstvak 15">
            <a:extLst>
              <a:ext uri="{FF2B5EF4-FFF2-40B4-BE49-F238E27FC236}">
                <a16:creationId xmlns:a16="http://schemas.microsoft.com/office/drawing/2014/main" id="{C9EDF8B5-00D7-433A-ECD8-8606803E34F9}"/>
              </a:ext>
            </a:extLst>
          </p:cNvPr>
          <p:cNvSpPr txBox="1"/>
          <p:nvPr userDrawn="1"/>
        </p:nvSpPr>
        <p:spPr>
          <a:xfrm>
            <a:off x="593690" y="3579056"/>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4" name="Tekstvak 23">
            <a:extLst>
              <a:ext uri="{FF2B5EF4-FFF2-40B4-BE49-F238E27FC236}">
                <a16:creationId xmlns:a16="http://schemas.microsoft.com/office/drawing/2014/main" id="{1147A8CA-81AA-4351-C04C-443BD403F544}"/>
              </a:ext>
            </a:extLst>
          </p:cNvPr>
          <p:cNvSpPr txBox="1"/>
          <p:nvPr userDrawn="1"/>
        </p:nvSpPr>
        <p:spPr>
          <a:xfrm>
            <a:off x="3130551" y="3579056"/>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1" name="Tekstvak 30">
            <a:extLst>
              <a:ext uri="{FF2B5EF4-FFF2-40B4-BE49-F238E27FC236}">
                <a16:creationId xmlns:a16="http://schemas.microsoft.com/office/drawing/2014/main" id="{EB15B6E1-DEDF-3D92-1D81-74E3B6F66F03}"/>
              </a:ext>
            </a:extLst>
          </p:cNvPr>
          <p:cNvSpPr txBox="1"/>
          <p:nvPr userDrawn="1"/>
        </p:nvSpPr>
        <p:spPr>
          <a:xfrm>
            <a:off x="3130551" y="53282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2" name="Tekstvak 31">
            <a:extLst>
              <a:ext uri="{FF2B5EF4-FFF2-40B4-BE49-F238E27FC236}">
                <a16:creationId xmlns:a16="http://schemas.microsoft.com/office/drawing/2014/main" id="{36906F70-6DC6-E8AF-7730-D022A2C52D7C}"/>
              </a:ext>
            </a:extLst>
          </p:cNvPr>
          <p:cNvSpPr txBox="1"/>
          <p:nvPr userDrawn="1"/>
        </p:nvSpPr>
        <p:spPr>
          <a:xfrm>
            <a:off x="593690" y="533200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3" name="Tekstvak 32">
            <a:extLst>
              <a:ext uri="{FF2B5EF4-FFF2-40B4-BE49-F238E27FC236}">
                <a16:creationId xmlns:a16="http://schemas.microsoft.com/office/drawing/2014/main" id="{4870C31C-C55C-3770-D945-4997D034D85A}"/>
              </a:ext>
            </a:extLst>
          </p:cNvPr>
          <p:cNvSpPr txBox="1"/>
          <p:nvPr userDrawn="1"/>
        </p:nvSpPr>
        <p:spPr>
          <a:xfrm>
            <a:off x="8483157" y="3567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4" name="Tekstvak 33">
            <a:extLst>
              <a:ext uri="{FF2B5EF4-FFF2-40B4-BE49-F238E27FC236}">
                <a16:creationId xmlns:a16="http://schemas.microsoft.com/office/drawing/2014/main" id="{ECB664D7-4AD4-FAF9-F41F-B505AC5E3CF7}"/>
              </a:ext>
            </a:extLst>
          </p:cNvPr>
          <p:cNvSpPr txBox="1"/>
          <p:nvPr userDrawn="1"/>
        </p:nvSpPr>
        <p:spPr>
          <a:xfrm>
            <a:off x="11027347" y="356944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189147" y="3279600"/>
            <a:ext cx="838200" cy="838200"/>
          </a:xfrm>
          <a:prstGeom prst="ellipse">
            <a:avLst/>
          </a:prstGeom>
          <a:solidFill>
            <a:srgbClr val="E8525F"/>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31157"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Combi media gender">
            <a:extLst>
              <a:ext uri="{FF2B5EF4-FFF2-40B4-BE49-F238E27FC236}">
                <a16:creationId xmlns:a16="http://schemas.microsoft.com/office/drawing/2014/main" id="{D49DC992-DF28-3243-BCAF-54A3259D705E}"/>
              </a:ext>
            </a:extLst>
          </p:cNvPr>
          <p:cNvSpPr>
            <a:spLocks noGrp="1"/>
          </p:cNvSpPr>
          <p:nvPr>
            <p:ph type="chart" sz="quarter" idx="14"/>
          </p:nvPr>
        </p:nvSpPr>
        <p:spPr>
          <a:xfrm>
            <a:off x="4371014" y="4024800"/>
            <a:ext cx="3456000" cy="2376000"/>
          </a:xfrm>
          <a:prstGeom prst="rect">
            <a:avLst/>
          </a:prstGeom>
        </p:spPr>
        <p:txBody>
          <a:bodyPr/>
          <a:lstStyle>
            <a:lvl1pPr marL="0" indent="0">
              <a:buNone/>
              <a:defRPr/>
            </a:lvl1pPr>
          </a:lstStyle>
          <a:p>
            <a:endParaRPr lang="nl-NL" dirty="0"/>
          </a:p>
        </p:txBody>
      </p:sp>
      <p:sp>
        <p:nvSpPr>
          <p:cNvPr id="6" name="Trendgrafiek pesten">
            <a:extLst>
              <a:ext uri="{FF2B5EF4-FFF2-40B4-BE49-F238E27FC236}">
                <a16:creationId xmlns:a16="http://schemas.microsoft.com/office/drawing/2014/main" id="{68CBF841-FAF0-2946-073C-8823C059A383}"/>
              </a:ext>
            </a:extLst>
          </p:cNvPr>
          <p:cNvSpPr>
            <a:spLocks noGrp="1"/>
          </p:cNvSpPr>
          <p:nvPr>
            <p:ph type="chart" sz="quarter" idx="17"/>
          </p:nvPr>
        </p:nvSpPr>
        <p:spPr>
          <a:xfrm>
            <a:off x="4371014" y="1519200"/>
            <a:ext cx="3456000" cy="2376000"/>
          </a:xfrm>
          <a:prstGeom prst="rect">
            <a:avLst/>
          </a:prstGeom>
        </p:spPr>
        <p:txBody>
          <a:bodyPr/>
          <a:lstStyle>
            <a:lvl1pPr marL="0" indent="0">
              <a:buNone/>
              <a:defRPr/>
            </a:lvl1pPr>
          </a:lstStyle>
          <a:p>
            <a:endParaRPr lang="nl-NL" dirty="0"/>
          </a:p>
        </p:txBody>
      </p:sp>
      <p:sp>
        <p:nvSpPr>
          <p:cNvPr id="4" name="Percentage gamen regio">
            <a:extLst>
              <a:ext uri="{FF2B5EF4-FFF2-40B4-BE49-F238E27FC236}">
                <a16:creationId xmlns:a16="http://schemas.microsoft.com/office/drawing/2014/main" id="{305909B4-C8CB-1CEE-F8AC-7D1DBC7415F5}"/>
              </a:ext>
            </a:extLst>
          </p:cNvPr>
          <p:cNvSpPr>
            <a:spLocks noGrp="1"/>
          </p:cNvSpPr>
          <p:nvPr>
            <p:ph type="body" sz="quarter" idx="22" hasCustomPrompt="1"/>
          </p:nvPr>
        </p:nvSpPr>
        <p:spPr>
          <a:xfrm>
            <a:off x="2292351" y="50400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1238151" y="5040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cial media regio">
            <a:extLst>
              <a:ext uri="{FF2B5EF4-FFF2-40B4-BE49-F238E27FC236}">
                <a16:creationId xmlns:a16="http://schemas.microsoft.com/office/drawing/2014/main" id="{6C625684-7A03-9987-A64F-117DBE26F167}"/>
              </a:ext>
            </a:extLst>
          </p:cNvPr>
          <p:cNvSpPr>
            <a:spLocks noGrp="1"/>
          </p:cNvSpPr>
          <p:nvPr>
            <p:ph type="body" sz="quarter" idx="21" hasCustomPrompt="1"/>
          </p:nvPr>
        </p:nvSpPr>
        <p:spPr>
          <a:xfrm>
            <a:off x="2292351" y="3279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1238151"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086029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4365601" y="2458223"/>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just"/>
            <a:r>
              <a:rPr lang="nl-NL" sz="1050" b="0" i="0" dirty="0">
                <a:solidFill>
                  <a:srgbClr val="000000"/>
                </a:solidFill>
                <a:effectLst/>
                <a:latin typeface="Century Gothic" panose="020B0502020202020204" pitchFamily="34" charset="0"/>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r>
              <a:rPr lang="nl-NL" sz="1050" b="0" i="0" dirty="0">
                <a:solidFill>
                  <a:srgbClr val="000000"/>
                </a:solidFill>
                <a:effectLst/>
                <a:latin typeface="Calibri" panose="020F0502020204030204" pitchFamily="34" charset="0"/>
              </a:rPr>
              <a:t>.</a:t>
            </a: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4365601" y="422853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10" name="Tekstvak 9">
            <a:extLst>
              <a:ext uri="{FF2B5EF4-FFF2-40B4-BE49-F238E27FC236}">
                <a16:creationId xmlns:a16="http://schemas.microsoft.com/office/drawing/2014/main" id="{87B18383-E372-109D-2522-8D29970C843C}"/>
              </a:ext>
            </a:extLst>
          </p:cNvPr>
          <p:cNvSpPr txBox="1"/>
          <p:nvPr userDrawn="1"/>
        </p:nvSpPr>
        <p:spPr>
          <a:xfrm>
            <a:off x="4365601" y="5995926"/>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fietst of loopt elke dag naar school of stage</a:t>
            </a:r>
          </a:p>
        </p:txBody>
      </p:sp>
      <p:sp>
        <p:nvSpPr>
          <p:cNvPr id="6" name="Tekstvak 5">
            <a:extLst>
              <a:ext uri="{FF2B5EF4-FFF2-40B4-BE49-F238E27FC236}">
                <a16:creationId xmlns:a16="http://schemas.microsoft.com/office/drawing/2014/main" id="{6C546DE3-4F18-7660-53D8-057B139D67D1}"/>
              </a:ext>
            </a:extLst>
          </p:cNvPr>
          <p:cNvSpPr txBox="1"/>
          <p:nvPr userDrawn="1"/>
        </p:nvSpPr>
        <p:spPr>
          <a:xfrm>
            <a:off x="4495878" y="1804188"/>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7" name="Tekstvak 16">
            <a:extLst>
              <a:ext uri="{FF2B5EF4-FFF2-40B4-BE49-F238E27FC236}">
                <a16:creationId xmlns:a16="http://schemas.microsoft.com/office/drawing/2014/main" id="{6FA0F445-B3BD-BF1D-F73E-298A4E990495}"/>
              </a:ext>
            </a:extLst>
          </p:cNvPr>
          <p:cNvSpPr txBox="1"/>
          <p:nvPr userDrawn="1"/>
        </p:nvSpPr>
        <p:spPr>
          <a:xfrm>
            <a:off x="7059000" y="1798512"/>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3B63208E-02AB-2FB4-BF75-B361EBF42EDF}"/>
              </a:ext>
            </a:extLst>
          </p:cNvPr>
          <p:cNvSpPr txBox="1"/>
          <p:nvPr userDrawn="1"/>
        </p:nvSpPr>
        <p:spPr>
          <a:xfrm>
            <a:off x="4492800" y="358441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3" name="Tekstvak 22">
            <a:extLst>
              <a:ext uri="{FF2B5EF4-FFF2-40B4-BE49-F238E27FC236}">
                <a16:creationId xmlns:a16="http://schemas.microsoft.com/office/drawing/2014/main" id="{1ED9EA0A-725C-9AF2-9FDB-95DC6C69229D}"/>
              </a:ext>
            </a:extLst>
          </p:cNvPr>
          <p:cNvSpPr txBox="1"/>
          <p:nvPr userDrawn="1"/>
        </p:nvSpPr>
        <p:spPr>
          <a:xfrm>
            <a:off x="7059000" y="357923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27DCA9BE-EBAD-C99A-47B3-4B134DBB7841}"/>
              </a:ext>
            </a:extLst>
          </p:cNvPr>
          <p:cNvSpPr txBox="1"/>
          <p:nvPr userDrawn="1"/>
        </p:nvSpPr>
        <p:spPr>
          <a:xfrm>
            <a:off x="4492800" y="532767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7" name="Tekstvak 26">
            <a:extLst>
              <a:ext uri="{FF2B5EF4-FFF2-40B4-BE49-F238E27FC236}">
                <a16:creationId xmlns:a16="http://schemas.microsoft.com/office/drawing/2014/main" id="{AD163883-7886-F04C-49E6-F537274933B5}"/>
              </a:ext>
            </a:extLst>
          </p:cNvPr>
          <p:cNvSpPr txBox="1"/>
          <p:nvPr userDrawn="1"/>
        </p:nvSpPr>
        <p:spPr>
          <a:xfrm>
            <a:off x="7059000" y="532767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7" name="Combi bewegen gender">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15" name="Percentage fietsen regio">
            <a:extLst>
              <a:ext uri="{FF2B5EF4-FFF2-40B4-BE49-F238E27FC236}">
                <a16:creationId xmlns:a16="http://schemas.microsoft.com/office/drawing/2014/main" id="{FBEA2E39-0F6A-2538-B85C-B3B6CA535EF6}"/>
              </a:ext>
            </a:extLst>
          </p:cNvPr>
          <p:cNvSpPr>
            <a:spLocks noGrp="1"/>
          </p:cNvSpPr>
          <p:nvPr>
            <p:ph type="body" sz="quarter" idx="23" hasCustomPrompt="1"/>
          </p:nvPr>
        </p:nvSpPr>
        <p:spPr>
          <a:xfrm>
            <a:off x="6220800" y="503938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fietsen">
            <a:extLst>
              <a:ext uri="{FF2B5EF4-FFF2-40B4-BE49-F238E27FC236}">
                <a16:creationId xmlns:a16="http://schemas.microsoft.com/office/drawing/2014/main" id="{86706272-8D69-4147-1007-A2B84C6DBD8C}"/>
              </a:ext>
            </a:extLst>
          </p:cNvPr>
          <p:cNvSpPr>
            <a:spLocks noGrp="1"/>
          </p:cNvSpPr>
          <p:nvPr>
            <p:ph type="body" sz="quarter" idx="20" hasCustomPrompt="1"/>
          </p:nvPr>
        </p:nvSpPr>
        <p:spPr>
          <a:xfrm>
            <a:off x="5140800" y="503938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3" name="Percentage vrije tijd regio">
            <a:extLst>
              <a:ext uri="{FF2B5EF4-FFF2-40B4-BE49-F238E27FC236}">
                <a16:creationId xmlns:a16="http://schemas.microsoft.com/office/drawing/2014/main" id="{9A762F0F-F2C9-AFB0-B3B6-247F69F8B087}"/>
              </a:ext>
            </a:extLst>
          </p:cNvPr>
          <p:cNvSpPr>
            <a:spLocks noGrp="1"/>
          </p:cNvSpPr>
          <p:nvPr>
            <p:ph type="body" sz="quarter" idx="22" hasCustomPrompt="1"/>
          </p:nvPr>
        </p:nvSpPr>
        <p:spPr>
          <a:xfrm>
            <a:off x="6220800" y="327929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5140800" y="327929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2" name="Percentage sport regio">
            <a:extLst>
              <a:ext uri="{FF2B5EF4-FFF2-40B4-BE49-F238E27FC236}">
                <a16:creationId xmlns:a16="http://schemas.microsoft.com/office/drawing/2014/main" id="{458A1A68-CA2B-E498-5B7C-2CFC4207AD5F}"/>
              </a:ext>
            </a:extLst>
          </p:cNvPr>
          <p:cNvSpPr>
            <a:spLocks noGrp="1"/>
          </p:cNvSpPr>
          <p:nvPr>
            <p:ph type="body" sz="quarter" idx="21" hasCustomPrompt="1"/>
          </p:nvPr>
        </p:nvSpPr>
        <p:spPr>
          <a:xfrm>
            <a:off x="6220800" y="15192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51408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bewegen">
            <a:extLst>
              <a:ext uri="{FF2B5EF4-FFF2-40B4-BE49-F238E27FC236}">
                <a16:creationId xmlns:a16="http://schemas.microsoft.com/office/drawing/2014/main" id="{D49DC992-DF28-3243-BCAF-54A3259D705E}"/>
              </a:ext>
            </a:extLst>
          </p:cNvPr>
          <p:cNvSpPr>
            <a:spLocks noGrp="1"/>
          </p:cNvSpPr>
          <p:nvPr>
            <p:ph type="chart" sz="quarter" idx="14"/>
          </p:nvPr>
        </p:nvSpPr>
        <p:spPr>
          <a:xfrm>
            <a:off x="8279594"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869669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rije tijd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360363" algn="l"/>
            <a:r>
              <a:rPr lang="nl-NL" sz="2400" b="1" noProof="0" dirty="0">
                <a:latin typeface="Century Gothic" panose="020B0502020202020204" pitchFamily="34" charset="0"/>
              </a:rPr>
              <a:t>11. Vrije tijd</a:t>
            </a:r>
          </a:p>
        </p:txBody>
      </p:sp>
      <p:sp>
        <p:nvSpPr>
          <p:cNvPr id="2" name="TextBox 1">
            <a:extLst>
              <a:ext uri="{FF2B5EF4-FFF2-40B4-BE49-F238E27FC236}">
                <a16:creationId xmlns:a16="http://schemas.microsoft.com/office/drawing/2014/main" id="{C2476068-E2B6-7339-058E-54043EBA822F}"/>
              </a:ext>
            </a:extLst>
          </p:cNvPr>
          <p:cNvSpPr txBox="1"/>
          <p:nvPr userDrawn="1"/>
        </p:nvSpPr>
        <p:spPr>
          <a:xfrm>
            <a:off x="457218" y="1519200"/>
            <a:ext cx="3456000" cy="348557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Een goed aanbod van constructieve georganiseerde tijdsbesteding van jongeren vergroot de kansen om in de vrijetijd (buiten schooltijd) deel te kunnen nemen aan bijvoorbeeld culturele of creatieve activiteiten, zoals muziek maken, theater of schilderen/tekenen of aan andere activiteiten, zoals bijvoorbeeld activiteiten van een kerk of moskee.</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Deze activiteiten brengen jongeren in contact met volwassenen en andere jongeren die hen aanmoedigen en ondersteunen bij het ontwikkelen van hun talenten en vaardigheden. Constructieve tijdsbesteding is goed voor sociale betrokkenheid, positieve sociale normen, steun en verantwoordelijkheidsgevoel. Een goede vrije tijdsbesteding is een beschermende factor waardoor jongeren minder kwetsbaar zijn voor psychische ongezondheid en het ontwikkelen van problematisch middelengebruik.</a:t>
            </a:r>
          </a:p>
        </p:txBody>
      </p:sp>
      <p:sp>
        <p:nvSpPr>
          <p:cNvPr id="3" name="Grafiek andere verenigingen">
            <a:extLst>
              <a:ext uri="{FF2B5EF4-FFF2-40B4-BE49-F238E27FC236}">
                <a16:creationId xmlns:a16="http://schemas.microsoft.com/office/drawing/2014/main" id="{D8114CEC-E309-9282-3F79-54FE3D9B1FBB}"/>
              </a:ext>
            </a:extLst>
          </p:cNvPr>
          <p:cNvSpPr>
            <a:spLocks noGrp="1"/>
          </p:cNvSpPr>
          <p:nvPr>
            <p:ph type="chart" sz="quarter" idx="14"/>
          </p:nvPr>
        </p:nvSpPr>
        <p:spPr>
          <a:xfrm>
            <a:off x="4371013" y="4024800"/>
            <a:ext cx="7363763" cy="2376000"/>
          </a:xfrm>
          <a:prstGeom prst="rect">
            <a:avLst/>
          </a:prstGeom>
        </p:spPr>
        <p:txBody>
          <a:bodyPr/>
          <a:lstStyle>
            <a:lvl1pPr marL="0" indent="0">
              <a:buNone/>
              <a:defRPr/>
            </a:lvl1pPr>
          </a:lstStyle>
          <a:p>
            <a:endParaRPr lang="nl-NL" dirty="0"/>
          </a:p>
        </p:txBody>
      </p:sp>
      <p:sp>
        <p:nvSpPr>
          <p:cNvPr id="4" name="Grafiek cultuur">
            <a:extLst>
              <a:ext uri="{FF2B5EF4-FFF2-40B4-BE49-F238E27FC236}">
                <a16:creationId xmlns:a16="http://schemas.microsoft.com/office/drawing/2014/main" id="{7A1898A4-BCF8-0C5C-BE7C-87897B2EA66E}"/>
              </a:ext>
            </a:extLst>
          </p:cNvPr>
          <p:cNvSpPr>
            <a:spLocks noGrp="1"/>
          </p:cNvSpPr>
          <p:nvPr>
            <p:ph type="chart" sz="quarter" idx="17"/>
          </p:nvPr>
        </p:nvSpPr>
        <p:spPr>
          <a:xfrm>
            <a:off x="4371013" y="1519200"/>
            <a:ext cx="7363767"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64728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hidden="1">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hidden="1">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hidden="1">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cxnSp>
        <p:nvCxnSpPr>
          <p:cNvPr id="3" name="Rechter scheidingslijn" hidden="1">
            <a:extLst>
              <a:ext uri="{FF2B5EF4-FFF2-40B4-BE49-F238E27FC236}">
                <a16:creationId xmlns:a16="http://schemas.microsoft.com/office/drawing/2014/main" id="{FDECFAAB-D754-F97C-74FE-839594156FA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hidden="1">
            <a:extLst>
              <a:ext uri="{FF2B5EF4-FFF2-40B4-BE49-F238E27FC236}">
                <a16:creationId xmlns:a16="http://schemas.microsoft.com/office/drawing/2014/main" id="{2D7E72C6-5CA6-7B1A-0C91-91CE52CD78AE}"/>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Rechtervlak" hidden="1">
            <a:extLst>
              <a:ext uri="{FF2B5EF4-FFF2-40B4-BE49-F238E27FC236}">
                <a16:creationId xmlns:a16="http://schemas.microsoft.com/office/drawing/2014/main" id="{B3354C12-7F6E-3696-5BCB-73772B9B0AF7}"/>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Middenvlak" hidden="1">
            <a:extLst>
              <a:ext uri="{FF2B5EF4-FFF2-40B4-BE49-F238E27FC236}">
                <a16:creationId xmlns:a16="http://schemas.microsoft.com/office/drawing/2014/main" id="{C3B8DC55-799A-9CEE-0ED8-0B8FED5F931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Linkervlak" hidden="1">
            <a:extLst>
              <a:ext uri="{FF2B5EF4-FFF2-40B4-BE49-F238E27FC236}">
                <a16:creationId xmlns:a16="http://schemas.microsoft.com/office/drawing/2014/main" id="{61963E38-AC16-8FB5-CE17-33645891A9B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384995"/>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school afgezet tegen het regionale gemiddelde van hetzelfde onderwijsniveau. Een school die vmbo, havo en vwo aanbiedt wordt vergeleken met het vmbo-havo-vwo-regiogemiddelde, en een vmbo-school met het vmbo-regiogemiddelde.</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
        <p:nvSpPr>
          <p:cNvPr id="11" name="Responstabel">
            <a:extLst>
              <a:ext uri="{FF2B5EF4-FFF2-40B4-BE49-F238E27FC236}">
                <a16:creationId xmlns:a16="http://schemas.microsoft.com/office/drawing/2014/main" id="{9A854317-E31C-6BC1-5B71-F076BEBBBF41}"/>
              </a:ext>
            </a:extLst>
          </p:cNvPr>
          <p:cNvSpPr>
            <a:spLocks noGrp="1"/>
          </p:cNvSpPr>
          <p:nvPr>
            <p:ph type="tbl" sz="quarter" idx="10" hasCustomPrompt="1"/>
          </p:nvPr>
        </p:nvSpPr>
        <p:spPr>
          <a:xfrm>
            <a:off x="542127" y="3200674"/>
            <a:ext cx="7920000" cy="2880000"/>
          </a:xfrm>
          <a:prstGeom prst="rect">
            <a:avLst/>
          </a:prstGeom>
        </p:spPr>
        <p:txBody>
          <a:bodyPr/>
          <a:lstStyle>
            <a:lvl1pPr marL="0" indent="0">
              <a:buFontTx/>
              <a:buNone/>
              <a:defRPr/>
            </a:lvl1pPr>
          </a:lstStyle>
          <a:p>
            <a:r>
              <a:rPr lang="nl-NL" dirty="0"/>
              <a:t>Responstabel</a:t>
            </a:r>
          </a:p>
        </p:txBody>
      </p:sp>
    </p:spTree>
    <p:extLst>
      <p:ext uri="{BB962C8B-B14F-4D97-AF65-F5344CB8AC3E}">
        <p14:creationId xmlns:p14="http://schemas.microsoft.com/office/powerpoint/2010/main" val="58502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hidden="1">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331151" y="3208109"/>
            <a:ext cx="3454376"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0407" y="5207025"/>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63887" y="1524945"/>
            <a:ext cx="7359301" cy="15465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14972" y="4498611"/>
            <a:ext cx="2609957" cy="261610"/>
          </a:xfrm>
          <a:prstGeom prst="rect">
            <a:avLst/>
          </a:prstGeom>
          <a:noFill/>
        </p:spPr>
        <p:txBody>
          <a:bodyPr wrap="square">
            <a:spAutoFit/>
          </a:body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2087" y="5756423"/>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5203060" y="4413972"/>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5203333" y="5843179"/>
            <a:ext cx="2690507"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18" name="Rectangle 16">
            <a:extLst>
              <a:ext uri="{FF2B5EF4-FFF2-40B4-BE49-F238E27FC236}">
                <a16:creationId xmlns:a16="http://schemas.microsoft.com/office/drawing/2014/main" id="{50E25E35-8B3C-6C74-2AD7-DAFDA89C0A01}"/>
              </a:ext>
            </a:extLst>
          </p:cNvPr>
          <p:cNvSpPr>
            <a:spLocks/>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9" name="Percentage mantelzorger regio">
            <a:extLst>
              <a:ext uri="{FF2B5EF4-FFF2-40B4-BE49-F238E27FC236}">
                <a16:creationId xmlns:a16="http://schemas.microsoft.com/office/drawing/2014/main" id="{3E651B78-5A28-1406-9F51-42C6C4A2DD39}"/>
              </a:ext>
            </a:extLst>
          </p:cNvPr>
          <p:cNvSpPr>
            <a:spLocks noGrp="1"/>
          </p:cNvSpPr>
          <p:nvPr>
            <p:ph type="body" sz="quarter" idx="18" hasCustomPrompt="1"/>
          </p:nvPr>
        </p:nvSpPr>
        <p:spPr>
          <a:xfrm>
            <a:off x="10148810" y="4175066"/>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082029" y="4187231"/>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3" name="Percentage rondkomen regio">
            <a:extLst>
              <a:ext uri="{FF2B5EF4-FFF2-40B4-BE49-F238E27FC236}">
                <a16:creationId xmlns:a16="http://schemas.microsoft.com/office/drawing/2014/main" id="{B018E86C-E7F2-C671-08F2-5BBE7B20F8D6}"/>
              </a:ext>
            </a:extLst>
          </p:cNvPr>
          <p:cNvSpPr>
            <a:spLocks noGrp="1"/>
          </p:cNvSpPr>
          <p:nvPr>
            <p:ph type="body" sz="quarter" idx="17" hasCustomPrompt="1"/>
          </p:nvPr>
        </p:nvSpPr>
        <p:spPr>
          <a:xfrm>
            <a:off x="10148810" y="2181084"/>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082029" y="21810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36875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36875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6388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6388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1" name="Tekstvak 10">
            <a:extLst>
              <a:ext uri="{FF2B5EF4-FFF2-40B4-BE49-F238E27FC236}">
                <a16:creationId xmlns:a16="http://schemas.microsoft.com/office/drawing/2014/main" id="{E079660F-F93D-6C92-81C9-E29EDE819E05}"/>
              </a:ext>
            </a:extLst>
          </p:cNvPr>
          <p:cNvSpPr txBox="1"/>
          <p:nvPr userDrawn="1"/>
        </p:nvSpPr>
        <p:spPr>
          <a:xfrm>
            <a:off x="10987010" y="249059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6A952149-2173-91F2-6B58-46B8F804464F}"/>
              </a:ext>
            </a:extLst>
          </p:cNvPr>
          <p:cNvSpPr txBox="1"/>
          <p:nvPr userDrawn="1"/>
        </p:nvSpPr>
        <p:spPr>
          <a:xfrm>
            <a:off x="8422433" y="2490597"/>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413F90F6-DC66-BB1F-613D-09DE8B4B9808}"/>
              </a:ext>
            </a:extLst>
          </p:cNvPr>
          <p:cNvSpPr txBox="1"/>
          <p:nvPr userDrawn="1"/>
        </p:nvSpPr>
        <p:spPr>
          <a:xfrm>
            <a:off x="10987010" y="449204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6" name="Tekstvak 15">
            <a:extLst>
              <a:ext uri="{FF2B5EF4-FFF2-40B4-BE49-F238E27FC236}">
                <a16:creationId xmlns:a16="http://schemas.microsoft.com/office/drawing/2014/main" id="{6BFD0980-D8F5-48F8-ED74-D2617F291FC3}"/>
              </a:ext>
            </a:extLst>
          </p:cNvPr>
          <p:cNvSpPr txBox="1"/>
          <p:nvPr userDrawn="1"/>
        </p:nvSpPr>
        <p:spPr>
          <a:xfrm>
            <a:off x="8422433" y="449204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Tree>
    <p:extLst>
      <p:ext uri="{BB962C8B-B14F-4D97-AF65-F5344CB8AC3E}">
        <p14:creationId xmlns:p14="http://schemas.microsoft.com/office/powerpoint/2010/main" val="138721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439706" y="4540586"/>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Steun, opvattingen en betrokkenheid van ouders hebben invloed op het gedrag van de jongere.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Er is gevraagd in hoeverre de jongere 's avonds van huis is en naar de relatie die jongeren met hun ouders/verzorgers hebben</a:t>
            </a: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1519200"/>
            <a:ext cx="7365970" cy="48816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1748606" y="35409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95333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1929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248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19200"/>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813" y="1519200"/>
            <a:ext cx="3454374"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60154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9" y="1519200"/>
            <a:ext cx="3454320" cy="2516073"/>
          </a:xfrm>
          <a:prstGeom prst="rect">
            <a:avLst/>
          </a:prstGeom>
          <a:noFill/>
        </p:spPr>
        <p:txBody>
          <a:bodyPr wrap="square" rtlCol="0">
            <a:spAutoFit/>
          </a:bodyPr>
          <a:lstStyle/>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 Uit de resultaten van de monitor blijkt dat de meerderheid van de jongeren de eigen gezondheid als (zeer) goed ervaart. Het percentage is wel gedaald ten opzichte van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Tijdens de coronaperiode(2021) voelden ze zich minder gelukkig dan in 2019. In 2023 voelen ze zich weer gelukkiger dan in 2021.</a:t>
            </a: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370400" y="4024800"/>
            <a:ext cx="3456000" cy="2376000"/>
          </a:xfrm>
          <a:prstGeom prst="rect">
            <a:avLst/>
          </a:prstGeom>
        </p:spPr>
        <p:txBody>
          <a:bodyPr/>
          <a:lstStyle>
            <a:lvl1pPr marL="0" indent="0">
              <a:buNone/>
              <a:defRPr/>
            </a:lvl1pPr>
          </a:lstStyle>
          <a:p>
            <a:endParaRPr lang="nl-NL" dirty="0"/>
          </a:p>
        </p:txBody>
      </p:sp>
      <p:sp>
        <p:nvSpPr>
          <p:cNvPr id="8" name="Trendgrafiek ervaren gezondheid">
            <a:extLst>
              <a:ext uri="{FF2B5EF4-FFF2-40B4-BE49-F238E27FC236}">
                <a16:creationId xmlns:a16="http://schemas.microsoft.com/office/drawing/2014/main" id="{E96EF54B-0926-B23D-72B2-53EAD6F5D38D}"/>
              </a:ext>
            </a:extLst>
          </p:cNvPr>
          <p:cNvSpPr>
            <a:spLocks noGrp="1"/>
          </p:cNvSpPr>
          <p:nvPr>
            <p:ph type="chart" sz="quarter" idx="20"/>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242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24" name="Tekstvak 23">
            <a:extLst>
              <a:ext uri="{FF2B5EF4-FFF2-40B4-BE49-F238E27FC236}">
                <a16:creationId xmlns:a16="http://schemas.microsoft.com/office/drawing/2014/main" id="{D1294447-7584-9BCF-5699-C7AB6465E958}"/>
              </a:ext>
            </a:extLst>
          </p:cNvPr>
          <p:cNvSpPr txBox="1"/>
          <p:nvPr userDrawn="1"/>
        </p:nvSpPr>
        <p:spPr>
          <a:xfrm>
            <a:off x="7057376"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4" name="Tekstvak 3">
            <a:extLst>
              <a:ext uri="{FF2B5EF4-FFF2-40B4-BE49-F238E27FC236}">
                <a16:creationId xmlns:a16="http://schemas.microsoft.com/office/drawing/2014/main" id="{DB215A7D-0DBD-7C81-F360-5ABC0D2112D9}"/>
              </a:ext>
            </a:extLst>
          </p:cNvPr>
          <p:cNvSpPr txBox="1"/>
          <p:nvPr userDrawn="1"/>
        </p:nvSpPr>
        <p:spPr>
          <a:xfrm>
            <a:off x="4492799"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2" name="Tekstvak 11">
            <a:extLst>
              <a:ext uri="{FF2B5EF4-FFF2-40B4-BE49-F238E27FC236}">
                <a16:creationId xmlns:a16="http://schemas.microsoft.com/office/drawing/2014/main" id="{3B601C03-57C5-F848-FE43-1F3003D839C0}"/>
              </a:ext>
            </a:extLst>
          </p:cNvPr>
          <p:cNvSpPr txBox="1"/>
          <p:nvPr userDrawn="1"/>
        </p:nvSpPr>
        <p:spPr>
          <a:xfrm>
            <a:off x="3130975"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5" name="Tekstvak 4">
            <a:extLst>
              <a:ext uri="{FF2B5EF4-FFF2-40B4-BE49-F238E27FC236}">
                <a16:creationId xmlns:a16="http://schemas.microsoft.com/office/drawing/2014/main" id="{332D59E9-6779-37F3-9C67-5DCABC932D81}"/>
              </a:ext>
            </a:extLst>
          </p:cNvPr>
          <p:cNvSpPr txBox="1"/>
          <p:nvPr userDrawn="1"/>
        </p:nvSpPr>
        <p:spPr>
          <a:xfrm>
            <a:off x="581150"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7" name="Rectangle 16">
            <a:extLst>
              <a:ext uri="{FF2B5EF4-FFF2-40B4-BE49-F238E27FC236}">
                <a16:creationId xmlns:a16="http://schemas.microsoft.com/office/drawing/2014/main" id="{A53C9265-3CEF-A2C1-7746-C8CDC77B08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hidden="1">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mschrijving dronkenschap">
            <a:extLst>
              <a:ext uri="{FF2B5EF4-FFF2-40B4-BE49-F238E27FC236}">
                <a16:creationId xmlns:a16="http://schemas.microsoft.com/office/drawing/2014/main" id="{5F313789-4CD2-F76C-3D45-F101122C5029}"/>
              </a:ext>
            </a:extLst>
          </p:cNvPr>
          <p:cNvSpPr txBox="1"/>
          <p:nvPr userDrawn="1"/>
        </p:nvSpPr>
        <p:spPr>
          <a:xfrm>
            <a:off x="4368849" y="5320522"/>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6" name="Omschrijving binge drinken">
            <a:extLst>
              <a:ext uri="{FF2B5EF4-FFF2-40B4-BE49-F238E27FC236}">
                <a16:creationId xmlns:a16="http://schemas.microsoft.com/office/drawing/2014/main" id="{4D754DA2-1BB2-764C-7884-0A6058B05D6B}"/>
              </a:ext>
            </a:extLst>
          </p:cNvPr>
          <p:cNvSpPr txBox="1"/>
          <p:nvPr userDrawn="1"/>
        </p:nvSpPr>
        <p:spPr>
          <a:xfrm>
            <a:off x="456378" y="532645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100" b="1" dirty="0" err="1">
                <a:solidFill>
                  <a:srgbClr val="009898"/>
                </a:solidFill>
                <a:latin typeface="Century Gothic" panose="020B0502020202020204" pitchFamily="34" charset="0"/>
                <a:cs typeface="Arial" panose="020B0604020202020204" pitchFamily="34" charset="0"/>
              </a:rPr>
              <a:t>binge</a:t>
            </a:r>
            <a:r>
              <a:rPr lang="nl-NL" sz="1100" b="1" dirty="0">
                <a:solidFill>
                  <a:srgbClr val="009898"/>
                </a:solidFill>
                <a:latin typeface="Century Gothic" panose="020B0502020202020204" pitchFamily="34" charset="0"/>
                <a:cs typeface="Arial" panose="020B0604020202020204" pitchFamily="34" charset="0"/>
              </a:rPr>
              <a:t> drinken)</a:t>
            </a:r>
          </a:p>
        </p:txBody>
      </p:sp>
      <p:sp>
        <p:nvSpPr>
          <p:cNvPr id="13" name="Tekst alcohol">
            <a:extLst>
              <a:ext uri="{FF2B5EF4-FFF2-40B4-BE49-F238E27FC236}">
                <a16:creationId xmlns:a16="http://schemas.microsoft.com/office/drawing/2014/main" id="{FFC755C8-10C8-9F86-DCD8-6BB57DFFE2DA}"/>
              </a:ext>
            </a:extLst>
          </p:cNvPr>
          <p:cNvSpPr txBox="1"/>
          <p:nvPr userDrawn="1"/>
        </p:nvSpPr>
        <p:spPr>
          <a:xfrm>
            <a:off x="457218" y="1519200"/>
            <a:ext cx="3454320" cy="2354491"/>
          </a:xfrm>
          <a:prstGeom prst="rect">
            <a:avLst/>
          </a:prstGeom>
          <a:noFill/>
        </p:spPr>
        <p:txBody>
          <a:bodyPr wrap="square">
            <a:spAutoFit/>
          </a:bodyPr>
          <a:lstStyle/>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zien we ook al alcoholgebruik in klas 2.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2" name="Percentage dronkenschap regio">
            <a:extLst>
              <a:ext uri="{FF2B5EF4-FFF2-40B4-BE49-F238E27FC236}">
                <a16:creationId xmlns:a16="http://schemas.microsoft.com/office/drawing/2014/main" id="{5D233791-288B-DBBC-6FD0-42B59E6D9E67}"/>
              </a:ext>
            </a:extLst>
          </p:cNvPr>
          <p:cNvSpPr>
            <a:spLocks noGrp="1"/>
          </p:cNvSpPr>
          <p:nvPr>
            <p:ph type="body" sz="quarter" idx="19" hasCustomPrompt="1"/>
          </p:nvPr>
        </p:nvSpPr>
        <p:spPr>
          <a:xfrm>
            <a:off x="6219176"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514080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Trend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1519200"/>
            <a:ext cx="3456000" cy="2376000"/>
          </a:xfrm>
          <a:prstGeom prst="rect">
            <a:avLst/>
          </a:prstGeom>
        </p:spPr>
        <p:txBody>
          <a:bodyPr/>
          <a:lstStyle>
            <a:lvl1pPr marL="0" indent="0">
              <a:buNone/>
              <a:defRPr/>
            </a:lvl1pPr>
          </a:lstStyle>
          <a:p>
            <a:endParaRPr lang="nl-NL" dirty="0"/>
          </a:p>
        </p:txBody>
      </p:sp>
      <p:sp>
        <p:nvSpPr>
          <p:cNvPr id="3" name="Percentage bingedrinken regio">
            <a:extLst>
              <a:ext uri="{FF2B5EF4-FFF2-40B4-BE49-F238E27FC236}">
                <a16:creationId xmlns:a16="http://schemas.microsoft.com/office/drawing/2014/main" id="{C22ABC27-5991-C72D-3D67-5296BFDEF36A}"/>
              </a:ext>
            </a:extLst>
          </p:cNvPr>
          <p:cNvSpPr>
            <a:spLocks noGrp="1"/>
          </p:cNvSpPr>
          <p:nvPr>
            <p:ph type="body" sz="quarter" idx="20" hasCustomPrompt="1"/>
          </p:nvPr>
        </p:nvSpPr>
        <p:spPr>
          <a:xfrm>
            <a:off x="2292775"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122915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7414404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image" Target="../media/image6.sv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image" Target="cid:8bda4976-7ba9-4e2c-b0f5-88294a94fb4d@EURPRD10.PROD.OUTLOOK.COM" TargetMode="External"/><Relationship Id="rId10" Type="http://schemas.openxmlformats.org/officeDocument/2006/relationships/slideLayout" Target="../slideLayouts/slideLayout11.xml"/><Relationship Id="rId19" Type="http://schemas.openxmlformats.org/officeDocument/2006/relationships/slide" Target="../slides/slid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19"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19"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22" r:link="rId2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2" r:id="rId3"/>
    <p:sldLayoutId id="2147483678" r:id="rId4"/>
    <p:sldLayoutId id="2147483679" r:id="rId5"/>
    <p:sldLayoutId id="2147483659" r:id="rId6"/>
    <p:sldLayoutId id="2147483680" r:id="rId7"/>
    <p:sldLayoutId id="2147483670" r:id="rId8"/>
    <p:sldLayoutId id="2147483662" r:id="rId9"/>
    <p:sldLayoutId id="2147483663" r:id="rId10"/>
    <p:sldLayoutId id="2147483664" r:id="rId11"/>
    <p:sldLayoutId id="2147483665" r:id="rId12"/>
    <p:sldLayoutId id="2147483666" r:id="rId13"/>
    <p:sldLayoutId id="2147483667" r:id="rId14"/>
    <p:sldLayoutId id="2147483676" r:id="rId15"/>
    <p:sldLayoutId id="2147483675" r:id="rId16"/>
    <p:sldLayoutId id="2147483700" r:id="rId17"/>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0.xml"/><Relationship Id="rId4" Type="http://schemas.openxmlformats.org/officeDocument/2006/relationships/chart" Target="../charts/char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1.xml"/><Relationship Id="rId4" Type="http://schemas.openxmlformats.org/officeDocument/2006/relationships/chart" Target="../charts/chart19.xml"/></Relationships>
</file>

<file path=ppt/slides/_rels/slide1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2.xml"/><Relationship Id="rId5" Type="http://schemas.openxmlformats.org/officeDocument/2006/relationships/chart" Target="../charts/chart23.xml"/><Relationship Id="rId4" Type="http://schemas.openxmlformats.org/officeDocument/2006/relationships/chart" Target="../charts/chart22.xml"/></Relationships>
</file>

<file path=ppt/slides/_rels/slide13.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13.xml"/><Relationship Id="rId4" Type="http://schemas.openxmlformats.org/officeDocument/2006/relationships/chart" Target="../charts/chart26.xml"/></Relationships>
</file>

<file path=ppt/slides/_rels/slide14.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14.xml"/><Relationship Id="rId5" Type="http://schemas.openxmlformats.org/officeDocument/2006/relationships/chart" Target="../charts/chart30.xml"/><Relationship Id="rId4" Type="http://schemas.openxmlformats.org/officeDocument/2006/relationships/chart" Target="../charts/chart29.xml"/></Relationships>
</file>

<file path=ppt/slides/_rels/slide15.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15.xml"/><Relationship Id="rId5" Type="http://schemas.openxmlformats.org/officeDocument/2006/relationships/chart" Target="../charts/chart34.xml"/><Relationship Id="rId4" Type="http://schemas.openxmlformats.org/officeDocument/2006/relationships/chart" Target="../charts/chart33.xml"/></Relationships>
</file>

<file path=ppt/slides/_rels/slide16.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chart" Target="../charts/chart36.xml"/></Relationships>
</file>

<file path=ppt/slides/_rels/slide17.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chart" Target="../charts/chart38.xml"/></Relationships>
</file>

<file path=ppt/slides/_rels/slide18.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5.xml"/><Relationship Id="rId3" Type="http://schemas.openxmlformats.org/officeDocument/2006/relationships/slide" Target="slide11.xml"/><Relationship Id="rId7" Type="http://schemas.openxmlformats.org/officeDocument/2006/relationships/slide" Target="slide13.xml"/><Relationship Id="rId12" Type="http://schemas.openxmlformats.org/officeDocument/2006/relationships/slide" Target="slide18.xml"/><Relationship Id="rId2" Type="http://schemas.openxmlformats.org/officeDocument/2006/relationships/slide" Target="slide4.xml"/><Relationship Id="rId16"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10.xml"/><Relationship Id="rId10" Type="http://schemas.openxmlformats.org/officeDocument/2006/relationships/slide" Target="slide14.xml"/><Relationship Id="rId4" Type="http://schemas.openxmlformats.org/officeDocument/2006/relationships/slide" Target="slide8.xml"/><Relationship Id="rId9" Type="http://schemas.openxmlformats.org/officeDocument/2006/relationships/slide" Target="slide15.xml"/><Relationship Id="rId14" Type="http://schemas.openxmlformats.org/officeDocument/2006/relationships/slide" Target="slide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xml"/><Relationship Id="rId5" Type="http://schemas.openxmlformats.org/officeDocument/2006/relationships/chart" Target="../charts/chart5.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8.xml"/><Relationship Id="rId5" Type="http://schemas.openxmlformats.org/officeDocument/2006/relationships/chart" Target="../charts/chart10.xml"/><Relationship Id="rId4" Type="http://schemas.openxmlformats.org/officeDocument/2006/relationships/chart" Target="../charts/chart9.xml"/></Relationships>
</file>

<file path=ppt/slides/_rels/slide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9.xml"/><Relationship Id="rId4" Type="http://schemas.openxmlformats.org/officeDocument/2006/relationships/chart" Target="../charts/char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hoolnaam"/>
          <p:cNvSpPr>
            <a:spLocks noGrp="1"/>
          </p:cNvSpPr>
          <p:nvPr>
            <p:ph type="body" sz="quarter" idx="10" hasCustomPrompt="1"/>
          </p:nvPr>
        </p:nvSpPr>
        <p:spPr>
          <a:xfrm>
            <a:off x="693419" y="4006079"/>
            <a:ext cx="7573126" cy="914400"/>
          </a:xfrm>
        </p:spPr>
        <p:txBody>
          <a:bodyPr/>
          <a:lstStyle/>
          <a:p>
            <a:r>
              <a:rPr lang="nl-NL" dirty="0"/>
              <a:t>Schoolnaam</a:t>
            </a:r>
            <a:endParaRPr dirty="0"/>
          </a:p>
        </p:txBody>
      </p:sp>
      <p:sp>
        <p:nvSpPr>
          <p:cNvPr id="3" name="Datum"/>
          <p:cNvSpPr>
            <a:spLocks noGrp="1"/>
          </p:cNvSpPr>
          <p:nvPr>
            <p:ph type="body" sz="quarter" idx="11" hasCustomPrompt="1"/>
          </p:nvPr>
        </p:nvSpPr>
        <p:spPr>
          <a:xfrm>
            <a:off x="693419" y="4920479"/>
            <a:ext cx="4714875" cy="457200"/>
          </a:xfrm>
        </p:spPr>
        <p:txBody>
          <a:bodyPr/>
          <a:lstStyle/>
          <a:p>
            <a:r>
              <a:t>19-01-2024</a:t>
            </a:r>
          </a:p>
        </p:txBody>
      </p:sp>
    </p:spTree>
    <p:extLst>
      <p:ext uri="{BB962C8B-B14F-4D97-AF65-F5344CB8AC3E}">
        <p14:creationId xmlns:p14="http://schemas.microsoft.com/office/powerpoint/2010/main" val="38637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mening ouders"/>
          <p:cNvGraphicFramePr>
            <a:graphicFrameLocks noGrp="1"/>
          </p:cNvGraphicFramePr>
          <p:nvPr/>
        </p:nvGraphicFramePr>
        <p:xfrm>
          <a:off x="455538" y="1531526"/>
          <a:ext cx="7370862"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afiek alcohol kopen"/>
          <p:cNvGraphicFramePr>
            <a:graphicFrameLocks noGrp="1"/>
          </p:cNvGraphicFramePr>
          <p:nvPr/>
        </p:nvGraphicFramePr>
        <p:xfrm>
          <a:off x="8278781" y="4024419"/>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Grafiek alcohol vrienden"/>
          <p:cNvGraphicFramePr>
            <a:graphicFrameLocks noGrp="1"/>
          </p:cNvGraphicFramePr>
          <p:nvPr/>
        </p:nvGraphicFramePr>
        <p:xfrm>
          <a:off x="455538" y="4024419"/>
          <a:ext cx="7370862"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 wiet of hasj"/>
          <p:cNvSpPr>
            <a:spLocks noGrp="1"/>
          </p:cNvSpPr>
          <p:nvPr>
            <p:ph type="body" sz="quarter" idx="23" hasCustomPrompt="1"/>
          </p:nvPr>
        </p:nvSpPr>
        <p:spPr>
          <a:xfrm>
            <a:off x="458751" y="4196856"/>
            <a:ext cx="3456000" cy="625799"/>
          </a:xfrm>
        </p:spPr>
        <p:txBody>
          <a:bodyPr/>
          <a:lstStyle/>
          <a:p>
            <a:r>
              <a:t>Hier komt een dynamische tekst, maar daar wordt nog aan gewerkt.</a:t>
            </a:r>
          </a:p>
        </p:txBody>
      </p:sp>
      <p:graphicFrame>
        <p:nvGraphicFramePr>
          <p:cNvPr id="3" name="Trendgrafiek roken"/>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2"/>
          </a:graphicData>
        </a:graphic>
      </p:graphicFrame>
      <p:sp>
        <p:nvSpPr>
          <p:cNvPr id="4" name="Percentage vapen"/>
          <p:cNvSpPr>
            <a:spLocks noGrp="1"/>
          </p:cNvSpPr>
          <p:nvPr>
            <p:ph type="body" sz="quarter" idx="13" hasCustomPrompt="1"/>
          </p:nvPr>
        </p:nvSpPr>
        <p:spPr>
          <a:xfrm>
            <a:off x="5140800" y="4024800"/>
            <a:ext cx="838200" cy="838200"/>
          </a:xfrm>
        </p:spPr>
        <p:txBody>
          <a:bodyPr/>
          <a:lstStyle/>
          <a:p>
            <a:r>
              <a:t>10%</a:t>
            </a:r>
          </a:p>
        </p:txBody>
      </p:sp>
      <p:sp>
        <p:nvSpPr>
          <p:cNvPr id="5" name="Percentage vapen regio"/>
          <p:cNvSpPr>
            <a:spLocks noGrp="1"/>
          </p:cNvSpPr>
          <p:nvPr>
            <p:ph type="body" sz="quarter" idx="21" hasCustomPrompt="1"/>
          </p:nvPr>
        </p:nvSpPr>
        <p:spPr>
          <a:xfrm>
            <a:off x="6220800" y="4024800"/>
            <a:ext cx="838200" cy="838200"/>
          </a:xfrm>
        </p:spPr>
        <p:txBody>
          <a:bodyPr/>
          <a:lstStyle/>
          <a:p>
            <a:r>
              <a:t>12%</a:t>
            </a:r>
          </a:p>
        </p:txBody>
      </p:sp>
      <p:sp>
        <p:nvSpPr>
          <p:cNvPr id="6" name="Percentage softdrugs"/>
          <p:cNvSpPr>
            <a:spLocks noGrp="1"/>
          </p:cNvSpPr>
          <p:nvPr>
            <p:ph type="body" sz="quarter" idx="16" hasCustomPrompt="1"/>
          </p:nvPr>
        </p:nvSpPr>
        <p:spPr>
          <a:xfrm>
            <a:off x="5140800" y="5256640"/>
            <a:ext cx="838200" cy="838200"/>
          </a:xfrm>
        </p:spPr>
        <p:txBody>
          <a:bodyPr/>
          <a:lstStyle/>
          <a:p>
            <a:r>
              <a:t>9%</a:t>
            </a:r>
          </a:p>
        </p:txBody>
      </p:sp>
      <p:sp>
        <p:nvSpPr>
          <p:cNvPr id="7" name="Percentage softdrugs regio"/>
          <p:cNvSpPr>
            <a:spLocks noGrp="1"/>
          </p:cNvSpPr>
          <p:nvPr>
            <p:ph type="body" sz="quarter" idx="22" hasCustomPrompt="1"/>
          </p:nvPr>
        </p:nvSpPr>
        <p:spPr>
          <a:xfrm>
            <a:off x="6220800" y="5256640"/>
            <a:ext cx="838200" cy="838200"/>
          </a:xfrm>
        </p:spPr>
        <p:txBody>
          <a:bodyPr/>
          <a:lstStyle/>
          <a:p>
            <a:r>
              <a:t>7%</a:t>
            </a:r>
          </a:p>
        </p:txBody>
      </p:sp>
      <p:graphicFrame>
        <p:nvGraphicFramePr>
          <p:cNvPr id="8" name="Combi middelen klas"/>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mbi middelen gender"/>
          <p:cNvGraphicFramePr>
            <a:graphicFrameLocks noGrp="1"/>
          </p:cNvGraphicFramePr>
          <p:nvPr/>
        </p:nvGraphicFramePr>
        <p:xfrm>
          <a:off x="8280407"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vrienden roken"/>
          <p:cNvGraphicFramePr>
            <a:graphicFrameLocks noGrp="1"/>
          </p:cNvGraphicFramePr>
          <p:nvPr/>
        </p:nvGraphicFramePr>
        <p:xfrm>
          <a:off x="4370400" y="4024419"/>
          <a:ext cx="34560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afiek andere drugs"/>
          <p:cNvGraphicFramePr>
            <a:graphicFrameLocks noGrp="1"/>
          </p:cNvGraphicFramePr>
          <p:nvPr/>
        </p:nvGraphicFramePr>
        <p:xfrm>
          <a:off x="455538"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ombi middelen vrienden klas"/>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ombi middelen vrienden gender"/>
          <p:cNvGraphicFramePr>
            <a:graphicFrameLocks noGrp="1"/>
          </p:cNvGraphicFramePr>
          <p:nvPr/>
        </p:nvGraphicFramePr>
        <p:xfrm>
          <a:off x="8280407" y="4024800"/>
          <a:ext cx="3456000"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 niemand terecht"/>
          <p:cNvSpPr>
            <a:spLocks noGrp="1"/>
          </p:cNvSpPr>
          <p:nvPr>
            <p:ph type="body" sz="quarter" idx="25" hasCustomPrompt="1"/>
          </p:nvPr>
        </p:nvSpPr>
        <p:spPr>
          <a:xfrm>
            <a:off x="456451" y="2967642"/>
            <a:ext cx="3454173" cy="897772"/>
          </a:xfrm>
        </p:spPr>
        <p:txBody>
          <a:bodyPr/>
          <a:lstStyle/>
          <a:p>
            <a:r>
              <a:t>Hier komt een dynamische tekst, maar daar wordt nog aan gewerkt.</a:t>
            </a:r>
          </a:p>
        </p:txBody>
      </p:sp>
      <p:graphicFrame>
        <p:nvGraphicFramePr>
          <p:cNvPr id="3" name="Grafiek bij wie terecht"/>
          <p:cNvGraphicFramePr>
            <a:graphicFrameLocks noGrp="1"/>
          </p:cNvGraphicFramePr>
          <p:nvPr/>
        </p:nvGraphicFramePr>
        <p:xfrm>
          <a:off x="455538" y="4024800"/>
          <a:ext cx="3456000" cy="2376000"/>
        </p:xfrm>
        <a:graphic>
          <a:graphicData uri="http://schemas.openxmlformats.org/drawingml/2006/chart">
            <c:chart xmlns:c="http://schemas.openxmlformats.org/drawingml/2006/chart" xmlns:r="http://schemas.openxmlformats.org/officeDocument/2006/relationships" r:id="rId2"/>
          </a:graphicData>
        </a:graphic>
      </p:graphicFrame>
      <p:sp>
        <p:nvSpPr>
          <p:cNvPr id="4" name="Percentage veerkracht"/>
          <p:cNvSpPr>
            <a:spLocks noGrp="1"/>
          </p:cNvSpPr>
          <p:nvPr>
            <p:ph type="body" sz="quarter" idx="13" hasCustomPrompt="1"/>
          </p:nvPr>
        </p:nvSpPr>
        <p:spPr>
          <a:xfrm>
            <a:off x="4370400" y="1519200"/>
            <a:ext cx="838200" cy="838200"/>
          </a:xfrm>
        </p:spPr>
        <p:txBody>
          <a:bodyPr/>
          <a:lstStyle/>
          <a:p>
            <a:r>
              <a:t>60%</a:t>
            </a:r>
          </a:p>
        </p:txBody>
      </p:sp>
      <p:sp>
        <p:nvSpPr>
          <p:cNvPr id="5" name="Percentage stress doorstaan"/>
          <p:cNvSpPr>
            <a:spLocks noGrp="1"/>
          </p:cNvSpPr>
          <p:nvPr>
            <p:ph type="body" sz="quarter" idx="18" hasCustomPrompt="1"/>
          </p:nvPr>
        </p:nvSpPr>
        <p:spPr>
          <a:xfrm>
            <a:off x="4369011" y="2867000"/>
            <a:ext cx="838200" cy="838200"/>
          </a:xfrm>
        </p:spPr>
        <p:txBody>
          <a:bodyPr/>
          <a:lstStyle/>
          <a:p>
            <a:r>
              <a:t>39%</a:t>
            </a:r>
          </a:p>
        </p:txBody>
      </p:sp>
      <p:sp>
        <p:nvSpPr>
          <p:cNvPr id="6" name="Percentage opkomen"/>
          <p:cNvSpPr>
            <a:spLocks noGrp="1"/>
          </p:cNvSpPr>
          <p:nvPr>
            <p:ph type="body" sz="quarter" idx="22" hasCustomPrompt="1"/>
          </p:nvPr>
        </p:nvSpPr>
        <p:spPr>
          <a:xfrm>
            <a:off x="4369049" y="4214800"/>
            <a:ext cx="838200" cy="838200"/>
          </a:xfrm>
        </p:spPr>
        <p:txBody>
          <a:bodyPr/>
          <a:lstStyle/>
          <a:p>
            <a:r>
              <a:t>73%</a:t>
            </a:r>
          </a:p>
        </p:txBody>
      </p:sp>
      <p:sp>
        <p:nvSpPr>
          <p:cNvPr id="7" name="Percentage iemand terecht"/>
          <p:cNvSpPr>
            <a:spLocks noGrp="1"/>
          </p:cNvSpPr>
          <p:nvPr>
            <p:ph type="body" sz="quarter" idx="23" hasCustomPrompt="1"/>
          </p:nvPr>
        </p:nvSpPr>
        <p:spPr>
          <a:xfrm>
            <a:off x="4367188" y="5562600"/>
            <a:ext cx="838200" cy="838200"/>
          </a:xfrm>
        </p:spPr>
        <p:txBody>
          <a:bodyPr/>
          <a:lstStyle/>
          <a:p>
            <a:r>
              <a:t>96%</a:t>
            </a:r>
          </a:p>
        </p:txBody>
      </p:sp>
      <p:graphicFrame>
        <p:nvGraphicFramePr>
          <p:cNvPr id="8" name="Combi veerkracht gender"/>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Stapelgrafiek vertrouwen"/>
          <p:cNvGraphicFramePr>
            <a:graphicFrameLocks noGrp="1"/>
          </p:cNvGraphicFramePr>
          <p:nvPr/>
        </p:nvGraphicFramePr>
        <p:xfrm>
          <a:off x="8280407"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 vaak stress"/>
          <p:cNvSpPr>
            <a:spLocks noGrp="1"/>
          </p:cNvSpPr>
          <p:nvPr>
            <p:ph type="body" sz="quarter" idx="21" hasCustomPrompt="1"/>
          </p:nvPr>
        </p:nvSpPr>
        <p:spPr>
          <a:xfrm>
            <a:off x="453951" y="1514400"/>
            <a:ext cx="3456000" cy="558800"/>
          </a:xfrm>
        </p:spPr>
        <p:txBody>
          <a:bodyPr/>
          <a:lstStyle/>
          <a:p>
            <a:r>
              <a:t>Hier komt een dynamische tekst, maar daar wordt nog aan gewerkt.</a:t>
            </a:r>
          </a:p>
        </p:txBody>
      </p:sp>
      <p:sp>
        <p:nvSpPr>
          <p:cNvPr id="3" name="Tekst suicide"/>
          <p:cNvSpPr>
            <a:spLocks noGrp="1"/>
          </p:cNvSpPr>
          <p:nvPr>
            <p:ph type="body" sz="quarter" idx="22" hasCustomPrompt="1"/>
          </p:nvPr>
        </p:nvSpPr>
        <p:spPr>
          <a:xfrm>
            <a:off x="453951" y="3681954"/>
            <a:ext cx="3456000" cy="928146"/>
          </a:xfrm>
        </p:spPr>
        <p:txBody>
          <a:bodyPr/>
          <a:lstStyle/>
          <a:p>
            <a:r>
              <a:t>Hier komt een dynamische tekst, maar daar wordt nog aan gewerkt.</a:t>
            </a:r>
          </a:p>
        </p:txBody>
      </p:sp>
      <p:graphicFrame>
        <p:nvGraphicFramePr>
          <p:cNvPr id="4" name="Grafiek stress"/>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afiek stress bronnen"/>
          <p:cNvGraphicFramePr>
            <a:graphicFrameLocks noGrp="1"/>
          </p:cNvGraphicFramePr>
          <p:nvPr/>
        </p:nvGraphicFramePr>
        <p:xfrm>
          <a:off x="4370400" y="40248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rendgrafiek psychische klachten"/>
          <p:cNvGraphicFramePr>
            <a:graphicFrameLocks noGrp="1"/>
          </p:cNvGraphicFramePr>
          <p:nvPr/>
        </p:nvGraphicFramePr>
        <p:xfrm>
          <a:off x="8280407" y="15192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ombi psychische klachten"/>
          <p:cNvGraphicFramePr>
            <a:graphicFrameLocks noGrp="1"/>
          </p:cNvGraphicFramePr>
          <p:nvPr/>
        </p:nvGraphicFramePr>
        <p:xfrm>
          <a:off x="8280407" y="4024800"/>
          <a:ext cx="3456000"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eenzaamheid"/>
          <p:cNvGraphicFramePr>
            <a:graphicFrameLocks noGrp="1"/>
          </p:cNvGraphicFramePr>
          <p:nvPr/>
        </p:nvGraphicFramePr>
        <p:xfrm>
          <a:off x="4368870" y="4024800"/>
          <a:ext cx="34560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ombi liggend prestatiedruk"/>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Grafiek bronnen druk"/>
          <p:cNvGraphicFramePr>
            <a:graphicFrameLocks noGrp="1"/>
          </p:cNvGraphicFramePr>
          <p:nvPr/>
        </p:nvGraphicFramePr>
        <p:xfrm>
          <a:off x="8278781"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ombi prestatie gender"/>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social media"/>
          <p:cNvSpPr>
            <a:spLocks noGrp="1"/>
          </p:cNvSpPr>
          <p:nvPr>
            <p:ph type="body" sz="quarter" idx="18" hasCustomPrompt="1"/>
          </p:nvPr>
        </p:nvSpPr>
        <p:spPr>
          <a:xfrm>
            <a:off x="1238151" y="3279600"/>
            <a:ext cx="838200" cy="838200"/>
          </a:xfrm>
        </p:spPr>
        <p:txBody>
          <a:bodyPr/>
          <a:lstStyle/>
          <a:p>
            <a:r>
              <a:t>16%</a:t>
            </a:r>
          </a:p>
        </p:txBody>
      </p:sp>
      <p:sp>
        <p:nvSpPr>
          <p:cNvPr id="3" name="Percentage social media regio"/>
          <p:cNvSpPr>
            <a:spLocks noGrp="1"/>
          </p:cNvSpPr>
          <p:nvPr>
            <p:ph type="body" sz="quarter" idx="21" hasCustomPrompt="1"/>
          </p:nvPr>
        </p:nvSpPr>
        <p:spPr>
          <a:xfrm>
            <a:off x="2292351" y="3279600"/>
            <a:ext cx="838200" cy="838200"/>
          </a:xfrm>
        </p:spPr>
        <p:txBody>
          <a:bodyPr/>
          <a:lstStyle/>
          <a:p>
            <a:r>
              <a:t>14%</a:t>
            </a:r>
          </a:p>
        </p:txBody>
      </p:sp>
      <p:sp>
        <p:nvSpPr>
          <p:cNvPr id="4" name="Percentage gamen"/>
          <p:cNvSpPr>
            <a:spLocks noGrp="1"/>
          </p:cNvSpPr>
          <p:nvPr>
            <p:ph type="body" sz="quarter" idx="20" hasCustomPrompt="1"/>
          </p:nvPr>
        </p:nvSpPr>
        <p:spPr>
          <a:xfrm>
            <a:off x="1238151" y="5040000"/>
            <a:ext cx="838200" cy="838200"/>
          </a:xfrm>
        </p:spPr>
        <p:txBody>
          <a:bodyPr/>
          <a:lstStyle/>
          <a:p>
            <a:r>
              <a:t>3%</a:t>
            </a:r>
          </a:p>
        </p:txBody>
      </p:sp>
      <p:sp>
        <p:nvSpPr>
          <p:cNvPr id="5" name="Percentage gamen regio"/>
          <p:cNvSpPr>
            <a:spLocks noGrp="1"/>
          </p:cNvSpPr>
          <p:nvPr>
            <p:ph type="body" sz="quarter" idx="22" hasCustomPrompt="1"/>
          </p:nvPr>
        </p:nvSpPr>
        <p:spPr>
          <a:xfrm>
            <a:off x="2292351" y="5040000"/>
            <a:ext cx="838200" cy="838200"/>
          </a:xfrm>
        </p:spPr>
        <p:txBody>
          <a:bodyPr/>
          <a:lstStyle/>
          <a:p>
            <a:r>
              <a:t>3%</a:t>
            </a:r>
          </a:p>
        </p:txBody>
      </p:sp>
      <p:graphicFrame>
        <p:nvGraphicFramePr>
          <p:cNvPr id="6" name="Trendgrafiek pesten"/>
          <p:cNvGraphicFramePr>
            <a:graphicFrameLocks noGrp="1"/>
          </p:cNvGraphicFramePr>
          <p:nvPr/>
        </p:nvGraphicFramePr>
        <p:xfrm>
          <a:off x="4371014"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mbi media gender"/>
          <p:cNvGraphicFramePr>
            <a:graphicFrameLocks noGrp="1"/>
          </p:cNvGraphicFramePr>
          <p:nvPr/>
        </p:nvGraphicFramePr>
        <p:xfrm>
          <a:off x="4371014"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sp>
        <p:nvSpPr>
          <p:cNvPr id="8" name="Percentage sexting school"/>
          <p:cNvSpPr>
            <a:spLocks noGrp="1"/>
          </p:cNvSpPr>
          <p:nvPr>
            <p:ph type="body" sz="quarter" idx="13" hasCustomPrompt="1"/>
          </p:nvPr>
        </p:nvSpPr>
        <p:spPr>
          <a:xfrm>
            <a:off x="9131157" y="3279600"/>
            <a:ext cx="838200" cy="838200"/>
          </a:xfrm>
        </p:spPr>
        <p:txBody>
          <a:bodyPr/>
          <a:lstStyle/>
          <a:p>
            <a:r>
              <a:t>3%</a:t>
            </a:r>
          </a:p>
        </p:txBody>
      </p:sp>
      <p:sp>
        <p:nvSpPr>
          <p:cNvPr id="9" name="Percentage sexting regio"/>
          <p:cNvSpPr>
            <a:spLocks noGrp="1"/>
          </p:cNvSpPr>
          <p:nvPr>
            <p:ph type="body" sz="quarter" idx="19" hasCustomPrompt="1"/>
          </p:nvPr>
        </p:nvSpPr>
        <p:spPr>
          <a:xfrm>
            <a:off x="10189147" y="3279600"/>
            <a:ext cx="838200" cy="838200"/>
          </a:xfrm>
        </p:spPr>
        <p:txBody>
          <a:bodyPr/>
          <a:lstStyle/>
          <a:p>
            <a:r>
              <a:t>2%</a:t>
            </a:r>
          </a:p>
        </p:txBody>
      </p:sp>
    </p:spTree>
    <p:extLst>
      <p:ext uri="{BB962C8B-B14F-4D97-AF65-F5344CB8AC3E}">
        <p14:creationId xmlns:p14="http://schemas.microsoft.com/office/powerpoint/2010/main" val="851633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bewegen"/>
          <p:cNvGraphicFramePr>
            <a:graphicFrameLocks noGrp="1"/>
          </p:cNvGraphicFramePr>
          <p:nvPr/>
        </p:nvGraphicFramePr>
        <p:xfrm>
          <a:off x="8279594" y="4024800"/>
          <a:ext cx="3456000" cy="2376000"/>
        </p:xfrm>
        <a:graphic>
          <a:graphicData uri="http://schemas.openxmlformats.org/drawingml/2006/chart">
            <c:chart xmlns:c="http://schemas.openxmlformats.org/drawingml/2006/chart" xmlns:r="http://schemas.openxmlformats.org/officeDocument/2006/relationships" r:id="rId3"/>
          </a:graphicData>
        </a:graphic>
      </p:graphicFrame>
      <p:sp>
        <p:nvSpPr>
          <p:cNvPr id="3" name="Percentage sport"/>
          <p:cNvSpPr>
            <a:spLocks noGrp="1"/>
          </p:cNvSpPr>
          <p:nvPr>
            <p:ph type="body" sz="quarter" idx="13" hasCustomPrompt="1"/>
          </p:nvPr>
        </p:nvSpPr>
        <p:spPr>
          <a:xfrm>
            <a:off x="5140800" y="1519200"/>
            <a:ext cx="838200" cy="838200"/>
          </a:xfrm>
        </p:spPr>
        <p:txBody>
          <a:bodyPr/>
          <a:lstStyle/>
          <a:p>
            <a:r>
              <a:t>84%</a:t>
            </a:r>
          </a:p>
        </p:txBody>
      </p:sp>
      <p:sp>
        <p:nvSpPr>
          <p:cNvPr id="4" name="Percentage sport regio"/>
          <p:cNvSpPr>
            <a:spLocks noGrp="1"/>
          </p:cNvSpPr>
          <p:nvPr>
            <p:ph type="body" sz="quarter" idx="21" hasCustomPrompt="1"/>
          </p:nvPr>
        </p:nvSpPr>
        <p:spPr>
          <a:xfrm>
            <a:off x="6220800" y="1519200"/>
            <a:ext cx="838200" cy="838200"/>
          </a:xfrm>
        </p:spPr>
        <p:txBody>
          <a:bodyPr/>
          <a:lstStyle/>
          <a:p>
            <a:r>
              <a:t>80%</a:t>
            </a:r>
          </a:p>
        </p:txBody>
      </p:sp>
      <p:sp>
        <p:nvSpPr>
          <p:cNvPr id="5" name="Percentage vrije tijd"/>
          <p:cNvSpPr>
            <a:spLocks noGrp="1"/>
          </p:cNvSpPr>
          <p:nvPr>
            <p:ph type="body" sz="quarter" idx="19" hasCustomPrompt="1"/>
          </p:nvPr>
        </p:nvSpPr>
        <p:spPr>
          <a:xfrm>
            <a:off x="5140800" y="3279290"/>
            <a:ext cx="838200" cy="838200"/>
          </a:xfrm>
        </p:spPr>
        <p:txBody>
          <a:bodyPr/>
          <a:lstStyle/>
          <a:p>
            <a:r>
              <a:t>94%</a:t>
            </a:r>
          </a:p>
        </p:txBody>
      </p:sp>
      <p:sp>
        <p:nvSpPr>
          <p:cNvPr id="6" name="Percentage vrije tijd regio"/>
          <p:cNvSpPr>
            <a:spLocks noGrp="1"/>
          </p:cNvSpPr>
          <p:nvPr>
            <p:ph type="body" sz="quarter" idx="22" hasCustomPrompt="1"/>
          </p:nvPr>
        </p:nvSpPr>
        <p:spPr>
          <a:xfrm>
            <a:off x="6220800" y="3279290"/>
            <a:ext cx="838200" cy="838200"/>
          </a:xfrm>
        </p:spPr>
        <p:txBody>
          <a:bodyPr/>
          <a:lstStyle/>
          <a:p>
            <a:r>
              <a:t>92%</a:t>
            </a:r>
          </a:p>
        </p:txBody>
      </p:sp>
      <p:sp>
        <p:nvSpPr>
          <p:cNvPr id="7" name="Percentage fietsen"/>
          <p:cNvSpPr>
            <a:spLocks noGrp="1"/>
          </p:cNvSpPr>
          <p:nvPr>
            <p:ph type="body" sz="quarter" idx="20" hasCustomPrompt="1"/>
          </p:nvPr>
        </p:nvSpPr>
        <p:spPr>
          <a:xfrm>
            <a:off x="5140800" y="5039380"/>
            <a:ext cx="838200" cy="838200"/>
          </a:xfrm>
        </p:spPr>
        <p:txBody>
          <a:bodyPr/>
          <a:lstStyle/>
          <a:p>
            <a:r>
              <a:t>91%</a:t>
            </a:r>
          </a:p>
        </p:txBody>
      </p:sp>
      <p:sp>
        <p:nvSpPr>
          <p:cNvPr id="8" name="Percentage fietsen regio"/>
          <p:cNvSpPr>
            <a:spLocks noGrp="1"/>
          </p:cNvSpPr>
          <p:nvPr>
            <p:ph type="body" sz="quarter" idx="23" hasCustomPrompt="1"/>
          </p:nvPr>
        </p:nvSpPr>
        <p:spPr>
          <a:xfrm>
            <a:off x="6220800" y="5039380"/>
            <a:ext cx="838200" cy="838200"/>
          </a:xfrm>
        </p:spPr>
        <p:txBody>
          <a:bodyPr/>
          <a:lstStyle/>
          <a:p>
            <a:r>
              <a:t>89%</a:t>
            </a:r>
          </a:p>
        </p:txBody>
      </p:sp>
      <p:graphicFrame>
        <p:nvGraphicFramePr>
          <p:cNvPr id="9" name="Combi bewegen gender"/>
          <p:cNvGraphicFramePr>
            <a:graphicFrameLocks noGrp="1"/>
          </p:cNvGraphicFramePr>
          <p:nvPr/>
        </p:nvGraphicFramePr>
        <p:xfrm>
          <a:off x="8280407" y="1519200"/>
          <a:ext cx="3456000"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0941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cultuur"/>
          <p:cNvGraphicFramePr>
            <a:graphicFrameLocks noGrp="1"/>
          </p:cNvGraphicFramePr>
          <p:nvPr/>
        </p:nvGraphicFramePr>
        <p:xfrm>
          <a:off x="4371013" y="1519200"/>
          <a:ext cx="7363767"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afiek andere verenigingen"/>
          <p:cNvGraphicFramePr>
            <a:graphicFrameLocks noGrp="1"/>
          </p:cNvGraphicFramePr>
          <p:nvPr/>
        </p:nvGraphicFramePr>
        <p:xfrm>
          <a:off x="4371013" y="4024800"/>
          <a:ext cx="7363763" cy="2376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5513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fbeelding schoolprofiel">
            <a:hlinkClick r:id="rId2" action="ppaction://hlinksldjump"/>
            <a:extLst>
              <a:ext uri="{FF2B5EF4-FFF2-40B4-BE49-F238E27FC236}">
                <a16:creationId xmlns:a16="http://schemas.microsoft.com/office/drawing/2014/main" id="{0C1B72C3-47DA-A747-1BF3-B40F537F3569}"/>
              </a:ext>
            </a:extLst>
          </p:cNvPr>
          <p:cNvSpPr/>
          <p:nvPr/>
        </p:nvSpPr>
        <p:spPr>
          <a:xfrm>
            <a:off x="455594"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 Gezin</a:t>
            </a:r>
          </a:p>
        </p:txBody>
      </p:sp>
      <p:sp>
        <p:nvSpPr>
          <p:cNvPr id="3" name="Afbeelding schoolprofiel">
            <a:hlinkClick r:id="rId3" action="ppaction://hlinksldjump"/>
            <a:extLst>
              <a:ext uri="{FF2B5EF4-FFF2-40B4-BE49-F238E27FC236}">
                <a16:creationId xmlns:a16="http://schemas.microsoft.com/office/drawing/2014/main" id="{B2DB2224-720F-866A-1E8A-78D47AA51FF6}"/>
              </a:ext>
            </a:extLst>
          </p:cNvPr>
          <p:cNvSpPr/>
          <p:nvPr/>
        </p:nvSpPr>
        <p:spPr>
          <a:xfrm>
            <a:off x="455594"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5. Roken, vapen en drugs</a:t>
            </a:r>
          </a:p>
        </p:txBody>
      </p:sp>
      <p:sp>
        <p:nvSpPr>
          <p:cNvPr id="4" name="Afbeelding schoolprofiel">
            <a:hlinkClick r:id="rId4" action="ppaction://hlinksldjump"/>
            <a:extLst>
              <a:ext uri="{FF2B5EF4-FFF2-40B4-BE49-F238E27FC236}">
                <a16:creationId xmlns:a16="http://schemas.microsoft.com/office/drawing/2014/main" id="{C590300C-4BF7-B6D8-AD0D-8FD23A2165F1}"/>
              </a:ext>
            </a:extLst>
          </p:cNvPr>
          <p:cNvSpPr/>
          <p:nvPr/>
        </p:nvSpPr>
        <p:spPr>
          <a:xfrm>
            <a:off x="455594"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3. Gezondheid en geluk</a:t>
            </a:r>
          </a:p>
        </p:txBody>
      </p:sp>
      <p:sp>
        <p:nvSpPr>
          <p:cNvPr id="5" name="Afbeelding schoolprofiel">
            <a:hlinkClick r:id="rId5" action="ppaction://hlinksldjump"/>
            <a:extLst>
              <a:ext uri="{FF2B5EF4-FFF2-40B4-BE49-F238E27FC236}">
                <a16:creationId xmlns:a16="http://schemas.microsoft.com/office/drawing/2014/main" id="{7A6E9FD2-13BE-F05E-43F3-9F06A15782A9}"/>
              </a:ext>
            </a:extLst>
          </p:cNvPr>
          <p:cNvSpPr/>
          <p:nvPr/>
        </p:nvSpPr>
        <p:spPr>
          <a:xfrm>
            <a:off x="455594"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2. School</a:t>
            </a:r>
          </a:p>
        </p:txBody>
      </p:sp>
      <p:sp>
        <p:nvSpPr>
          <p:cNvPr id="6" name="Afbeelding schoolprofiel">
            <a:hlinkClick r:id="rId6" action="ppaction://hlinksldjump"/>
            <a:extLst>
              <a:ext uri="{FF2B5EF4-FFF2-40B4-BE49-F238E27FC236}">
                <a16:creationId xmlns:a16="http://schemas.microsoft.com/office/drawing/2014/main" id="{8C2FF7E6-D4A5-9A35-3448-C053ABA8B50B}"/>
              </a:ext>
            </a:extLst>
          </p:cNvPr>
          <p:cNvSpPr/>
          <p:nvPr/>
        </p:nvSpPr>
        <p:spPr>
          <a:xfrm>
            <a:off x="455594"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4. Alcohol</a:t>
            </a:r>
          </a:p>
        </p:txBody>
      </p:sp>
      <p:sp>
        <p:nvSpPr>
          <p:cNvPr id="7" name="Afbeelding schoolprofiel">
            <a:hlinkClick r:id="rId7" action="ppaction://hlinksldjump"/>
            <a:extLst>
              <a:ext uri="{FF2B5EF4-FFF2-40B4-BE49-F238E27FC236}">
                <a16:creationId xmlns:a16="http://schemas.microsoft.com/office/drawing/2014/main" id="{9A180B48-2F71-7DCA-1338-831789EE56FB}"/>
              </a:ext>
            </a:extLst>
          </p:cNvPr>
          <p:cNvSpPr/>
          <p:nvPr/>
        </p:nvSpPr>
        <p:spPr>
          <a:xfrm>
            <a:off x="4368000"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6. Beschermende factoren en vertrouwen</a:t>
            </a:r>
          </a:p>
        </p:txBody>
      </p:sp>
      <p:sp>
        <p:nvSpPr>
          <p:cNvPr id="8" name="Afbeelding schoolprofiel">
            <a:hlinkClick r:id="rId8" action="ppaction://hlinksldjump"/>
            <a:extLst>
              <a:ext uri="{FF2B5EF4-FFF2-40B4-BE49-F238E27FC236}">
                <a16:creationId xmlns:a16="http://schemas.microsoft.com/office/drawing/2014/main" id="{1B062DD2-3149-596F-74C1-18D404AB21CB}"/>
              </a:ext>
            </a:extLst>
          </p:cNvPr>
          <p:cNvSpPr/>
          <p:nvPr/>
        </p:nvSpPr>
        <p:spPr>
          <a:xfrm>
            <a:off x="4368000"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10. Bewegen en Sport</a:t>
            </a:r>
          </a:p>
        </p:txBody>
      </p:sp>
      <p:sp>
        <p:nvSpPr>
          <p:cNvPr id="9" name="Afbeelding schoolprofiel">
            <a:hlinkClick r:id="rId9" action="ppaction://hlinksldjump"/>
            <a:extLst>
              <a:ext uri="{FF2B5EF4-FFF2-40B4-BE49-F238E27FC236}">
                <a16:creationId xmlns:a16="http://schemas.microsoft.com/office/drawing/2014/main" id="{2506F7E6-321E-C177-4040-76F7FA5367C5}"/>
              </a:ext>
            </a:extLst>
          </p:cNvPr>
          <p:cNvSpPr/>
          <p:nvPr/>
        </p:nvSpPr>
        <p:spPr>
          <a:xfrm>
            <a:off x="4368000"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8. Prestatiedruk en eenzaamheid</a:t>
            </a:r>
          </a:p>
        </p:txBody>
      </p:sp>
      <p:sp>
        <p:nvSpPr>
          <p:cNvPr id="10" name="Afbeelding schoolprofiel">
            <a:hlinkClick r:id="rId10" action="ppaction://hlinksldjump"/>
            <a:extLst>
              <a:ext uri="{FF2B5EF4-FFF2-40B4-BE49-F238E27FC236}">
                <a16:creationId xmlns:a16="http://schemas.microsoft.com/office/drawing/2014/main" id="{7B21B747-E4B4-F2C7-B19B-3F35B3BC777C}"/>
              </a:ext>
            </a:extLst>
          </p:cNvPr>
          <p:cNvSpPr/>
          <p:nvPr/>
        </p:nvSpPr>
        <p:spPr>
          <a:xfrm>
            <a:off x="4368000"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7. Psychische klachten en stress</a:t>
            </a:r>
          </a:p>
        </p:txBody>
      </p:sp>
      <p:sp>
        <p:nvSpPr>
          <p:cNvPr id="11" name="Afbeelding schoolprofiel">
            <a:hlinkClick r:id="rId11" action="ppaction://hlinksldjump"/>
            <a:extLst>
              <a:ext uri="{FF2B5EF4-FFF2-40B4-BE49-F238E27FC236}">
                <a16:creationId xmlns:a16="http://schemas.microsoft.com/office/drawing/2014/main" id="{11EC489F-54B2-FB94-2C87-7F901E767BD4}"/>
              </a:ext>
            </a:extLst>
          </p:cNvPr>
          <p:cNvSpPr/>
          <p:nvPr/>
        </p:nvSpPr>
        <p:spPr>
          <a:xfrm>
            <a:off x="4368000"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9. Mediawijsheid</a:t>
            </a:r>
          </a:p>
        </p:txBody>
      </p:sp>
      <p:sp>
        <p:nvSpPr>
          <p:cNvPr id="12" name="Afbeelding schoolprofiel">
            <a:hlinkClick r:id="rId12" action="ppaction://hlinksldjump"/>
            <a:extLst>
              <a:ext uri="{FF2B5EF4-FFF2-40B4-BE49-F238E27FC236}">
                <a16:creationId xmlns:a16="http://schemas.microsoft.com/office/drawing/2014/main" id="{B67C7620-43AB-3298-A1FD-587D84BFF0DD}"/>
              </a:ext>
            </a:extLst>
          </p:cNvPr>
          <p:cNvSpPr/>
          <p:nvPr/>
        </p:nvSpPr>
        <p:spPr>
          <a:xfrm>
            <a:off x="8280406" y="1520170"/>
            <a:ext cx="3456000" cy="636269"/>
          </a:xfrm>
          <a:prstGeom prst="snip2Diag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11. Vrije tijd</a:t>
            </a:r>
          </a:p>
        </p:txBody>
      </p:sp>
      <p:sp>
        <p:nvSpPr>
          <p:cNvPr id="13" name="Afbeelding schoolprofiel">
            <a:hlinkClick r:id="rId13" action="ppaction://hlinksldjump"/>
            <a:extLst>
              <a:ext uri="{FF2B5EF4-FFF2-40B4-BE49-F238E27FC236}">
                <a16:creationId xmlns:a16="http://schemas.microsoft.com/office/drawing/2014/main" id="{E7D2EE01-8900-922E-8FAF-48A8E7C42677}"/>
              </a:ext>
            </a:extLst>
          </p:cNvPr>
          <p:cNvSpPr/>
          <p:nvPr/>
        </p:nvSpPr>
        <p:spPr>
          <a:xfrm>
            <a:off x="3263594" y="2012438"/>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14" name="Afbeelding schoolprofiel">
            <a:hlinkClick r:id="rId14" action="ppaction://hlinksldjump"/>
            <a:extLst>
              <a:ext uri="{FF2B5EF4-FFF2-40B4-BE49-F238E27FC236}">
                <a16:creationId xmlns:a16="http://schemas.microsoft.com/office/drawing/2014/main" id="{A95B2D0A-0378-5F4A-2DAC-04F08C5AA05F}"/>
              </a:ext>
            </a:extLst>
          </p:cNvPr>
          <p:cNvSpPr/>
          <p:nvPr/>
        </p:nvSpPr>
        <p:spPr>
          <a:xfrm>
            <a:off x="3263594" y="3033021"/>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15" name="Afbeelding schoolprofiel">
            <a:hlinkClick r:id="rId15" action="ppaction://hlinksldjump"/>
            <a:extLst>
              <a:ext uri="{FF2B5EF4-FFF2-40B4-BE49-F238E27FC236}">
                <a16:creationId xmlns:a16="http://schemas.microsoft.com/office/drawing/2014/main" id="{BE4D1EC5-02B8-3E64-AB35-547A650A399A}"/>
              </a:ext>
            </a:extLst>
          </p:cNvPr>
          <p:cNvSpPr/>
          <p:nvPr/>
        </p:nvSpPr>
        <p:spPr>
          <a:xfrm>
            <a:off x="3263594" y="519383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16" name="Afbeelding schoolprofiel">
            <a:hlinkClick r:id="rId16" action="ppaction://hlinksldjump"/>
            <a:extLst>
              <a:ext uri="{FF2B5EF4-FFF2-40B4-BE49-F238E27FC236}">
                <a16:creationId xmlns:a16="http://schemas.microsoft.com/office/drawing/2014/main" id="{C035BEB7-43CD-9108-4BFE-378B5E0D3C82}"/>
              </a:ext>
            </a:extLst>
          </p:cNvPr>
          <p:cNvSpPr/>
          <p:nvPr/>
        </p:nvSpPr>
        <p:spPr>
          <a:xfrm>
            <a:off x="3263594" y="625680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Responstabel"/>
          <p:cNvGraphicFramePr>
            <a:graphicFrameLocks noGrp="1"/>
          </p:cNvGraphicFramePr>
          <p:nvPr>
            <p:extLst>
              <p:ext uri="{D42A27DB-BD31-4B8C-83A1-F6EECF244321}">
                <p14:modId xmlns:p14="http://schemas.microsoft.com/office/powerpoint/2010/main" val="362563130"/>
              </p:ext>
            </p:extLst>
          </p:nvPr>
        </p:nvGraphicFramePr>
        <p:xfrm>
          <a:off x="542127" y="3200674"/>
          <a:ext cx="8424000" cy="3337200"/>
        </p:xfrm>
        <a:graphic>
          <a:graphicData uri="http://schemas.openxmlformats.org/drawingml/2006/table">
            <a:tbl>
              <a:tblPr/>
              <a:tblGrid>
                <a:gridCol w="2106000">
                  <a:extLst>
                    <a:ext uri="{9D8B030D-6E8A-4147-A177-3AD203B41FA5}">
                      <a16:colId xmlns:a16="http://schemas.microsoft.com/office/drawing/2014/main" val="20000"/>
                    </a:ext>
                  </a:extLst>
                </a:gridCol>
                <a:gridCol w="2106000">
                  <a:extLst>
                    <a:ext uri="{9D8B030D-6E8A-4147-A177-3AD203B41FA5}">
                      <a16:colId xmlns:a16="http://schemas.microsoft.com/office/drawing/2014/main" val="20001"/>
                    </a:ext>
                  </a:extLst>
                </a:gridCol>
                <a:gridCol w="2106000">
                  <a:extLst>
                    <a:ext uri="{9D8B030D-6E8A-4147-A177-3AD203B41FA5}">
                      <a16:colId xmlns:a16="http://schemas.microsoft.com/office/drawing/2014/main" val="20002"/>
                    </a:ext>
                  </a:extLst>
                </a:gridCol>
                <a:gridCol w="2106000">
                  <a:extLst>
                    <a:ext uri="{9D8B030D-6E8A-4147-A177-3AD203B41FA5}">
                      <a16:colId xmlns:a16="http://schemas.microsoft.com/office/drawing/2014/main" val="20003"/>
                    </a:ext>
                  </a:extLst>
                </a:gridCol>
              </a:tblGrid>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Leerjaar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8525F">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Onderwijsniveau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8525F">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Gender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8525F">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Aantal</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8525F">
                        <a:alpha val="100000"/>
                      </a:srgbClr>
                    </a:solidFill>
                  </a:tcPr>
                </a:tc>
                <a:extLst>
                  <a:ext uri="{0D108BD9-81ED-4DB2-BD59-A6C34878D82A}">
                    <a16:rowId xmlns:a16="http://schemas.microsoft.com/office/drawing/2014/main" val="10000"/>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Vmbo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Jongen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44</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91CACA">
                        <a:alpha val="100000"/>
                      </a:srgbClr>
                    </a:solidFill>
                  </a:tcPr>
                </a:tc>
                <a:extLst>
                  <a:ext uri="{0D108BD9-81ED-4DB2-BD59-A6C34878D82A}">
                    <a16:rowId xmlns:a16="http://schemas.microsoft.com/office/drawing/2014/main" val="10001"/>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Vmbo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Meisje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52</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extLst>
                  <a:ext uri="{0D108BD9-81ED-4DB2-BD59-A6C34878D82A}">
                    <a16:rowId xmlns:a16="http://schemas.microsoft.com/office/drawing/2014/main" val="10002"/>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Havo/Vwo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Jongen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66</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extLst>
                  <a:ext uri="{0D108BD9-81ED-4DB2-BD59-A6C34878D82A}">
                    <a16:rowId xmlns:a16="http://schemas.microsoft.com/office/drawing/2014/main" val="10003"/>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Havo/Vwo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Meisje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71</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91CACA">
                        <a:alpha val="100000"/>
                      </a:srgbClr>
                    </a:solidFill>
                  </a:tcPr>
                </a:tc>
                <a:extLst>
                  <a:ext uri="{0D108BD9-81ED-4DB2-BD59-A6C34878D82A}">
                    <a16:rowId xmlns:a16="http://schemas.microsoft.com/office/drawing/2014/main" val="10004"/>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4</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Vmbo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Jongen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45</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extLst>
                  <a:ext uri="{0D108BD9-81ED-4DB2-BD59-A6C34878D82A}">
                    <a16:rowId xmlns:a16="http://schemas.microsoft.com/office/drawing/2014/main" val="10005"/>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4</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Vmbo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Meisje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49</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extLst>
                  <a:ext uri="{0D108BD9-81ED-4DB2-BD59-A6C34878D82A}">
                    <a16:rowId xmlns:a16="http://schemas.microsoft.com/office/drawing/2014/main" val="10006"/>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4</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Havo/Vwo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Jongen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40</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extLst>
                  <a:ext uri="{0D108BD9-81ED-4DB2-BD59-A6C34878D82A}">
                    <a16:rowId xmlns:a16="http://schemas.microsoft.com/office/drawing/2014/main" val="10007"/>
                  </a:ext>
                </a:extLst>
              </a:tr>
              <a:tr h="370800">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KLAS 4</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Havo/Vwo</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sz="1200" b="0" i="0" u="none" cap="none">
                          <a:solidFill>
                            <a:srgbClr val="FFFFFF">
                              <a:alpha val="100000"/>
                            </a:srgbClr>
                          </a:solidFill>
                          <a:latin typeface="Century Gothic"/>
                          <a:cs typeface="Century Gothic"/>
                          <a:sym typeface="Century Gothic"/>
                        </a:rPr>
                        <a:t>Meisje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tc>
                  <a:txBody>
                    <a:bodyPr/>
                    <a:lstStyle/>
                    <a:p>
                      <a:pPr marL="63500" marR="63500" algn="ctr">
                        <a:lnSpc>
                          <a:spcPct val="100000"/>
                        </a:lnSpc>
                        <a:spcBef>
                          <a:spcPts val="500"/>
                        </a:spcBef>
                        <a:spcAft>
                          <a:spcPts val="500"/>
                        </a:spcAft>
                        <a:buNone/>
                      </a:pPr>
                      <a:r>
                        <a:rPr lang="nl-NL" sz="1200" b="0" i="0" u="none" cap="none" dirty="0">
                          <a:solidFill>
                            <a:srgbClr val="FFFFFF">
                              <a:alpha val="100000"/>
                            </a:srgbClr>
                          </a:solidFill>
                          <a:latin typeface="Century Gothic"/>
                          <a:cs typeface="Century Gothic"/>
                          <a:sym typeface="Century Gothic"/>
                        </a:rPr>
                        <a:t>58</a:t>
                      </a:r>
                      <a:endParaRPr sz="1200" b="0" i="0" u="none" cap="none" dirty="0">
                        <a:solidFill>
                          <a:srgbClr val="FFFFFF">
                            <a:alpha val="100000"/>
                          </a:srgbClr>
                        </a:solidFill>
                        <a:latin typeface="Century Gothic"/>
                        <a:cs typeface="Century Gothic"/>
                        <a:sym typeface="Century Gothic"/>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009898">
                        <a:alpha val="10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gezin 1"/>
          <p:cNvSpPr>
            <a:spLocks noGrp="1"/>
          </p:cNvSpPr>
          <p:nvPr>
            <p:ph type="body" sz="quarter" idx="13" hasCustomPrompt="1"/>
          </p:nvPr>
        </p:nvSpPr>
        <p:spPr>
          <a:xfrm>
            <a:off x="463887" y="4210316"/>
            <a:ext cx="838200" cy="838200"/>
          </a:xfrm>
        </p:spPr>
        <p:txBody>
          <a:bodyPr/>
          <a:lstStyle/>
          <a:p>
            <a:r>
              <a:t>79%</a:t>
            </a:r>
          </a:p>
        </p:txBody>
      </p:sp>
      <p:sp>
        <p:nvSpPr>
          <p:cNvPr id="3" name="Percentage gezin 2"/>
          <p:cNvSpPr>
            <a:spLocks noGrp="1"/>
          </p:cNvSpPr>
          <p:nvPr>
            <p:ph type="body" sz="quarter" idx="14" hasCustomPrompt="1"/>
          </p:nvPr>
        </p:nvSpPr>
        <p:spPr>
          <a:xfrm>
            <a:off x="463887" y="5554884"/>
            <a:ext cx="838200" cy="838200"/>
          </a:xfrm>
        </p:spPr>
        <p:txBody>
          <a:bodyPr/>
          <a:lstStyle/>
          <a:p>
            <a:r>
              <a:t>4%</a:t>
            </a:r>
          </a:p>
        </p:txBody>
      </p:sp>
      <p:sp>
        <p:nvSpPr>
          <p:cNvPr id="4" name="Percentage gezin 3"/>
          <p:cNvSpPr>
            <a:spLocks noGrp="1"/>
          </p:cNvSpPr>
          <p:nvPr>
            <p:ph type="body" sz="quarter" idx="15" hasCustomPrompt="1"/>
          </p:nvPr>
        </p:nvSpPr>
        <p:spPr>
          <a:xfrm>
            <a:off x="4368757" y="4210316"/>
            <a:ext cx="838200" cy="838200"/>
          </a:xfrm>
        </p:spPr>
        <p:txBody>
          <a:bodyPr/>
          <a:lstStyle/>
          <a:p>
            <a:r>
              <a:t>8%</a:t>
            </a:r>
          </a:p>
        </p:txBody>
      </p:sp>
      <p:sp>
        <p:nvSpPr>
          <p:cNvPr id="5" name="Percentage gezin 4"/>
          <p:cNvSpPr>
            <a:spLocks noGrp="1"/>
          </p:cNvSpPr>
          <p:nvPr>
            <p:ph type="body" sz="quarter" idx="16" hasCustomPrompt="1"/>
          </p:nvPr>
        </p:nvSpPr>
        <p:spPr>
          <a:xfrm>
            <a:off x="4368757" y="5554884"/>
            <a:ext cx="838200" cy="838200"/>
          </a:xfrm>
        </p:spPr>
        <p:txBody>
          <a:bodyPr/>
          <a:lstStyle/>
          <a:p>
            <a:r>
              <a:t>9%</a:t>
            </a:r>
          </a:p>
        </p:txBody>
      </p:sp>
      <p:sp>
        <p:nvSpPr>
          <p:cNvPr id="6" name="Percentage rondkomen"/>
          <p:cNvSpPr>
            <a:spLocks noGrp="1"/>
          </p:cNvSpPr>
          <p:nvPr>
            <p:ph type="body" sz="quarter" idx="11" hasCustomPrompt="1"/>
          </p:nvPr>
        </p:nvSpPr>
        <p:spPr>
          <a:xfrm>
            <a:off x="9082029" y="2181084"/>
            <a:ext cx="838200" cy="838200"/>
          </a:xfrm>
        </p:spPr>
        <p:txBody>
          <a:bodyPr/>
          <a:lstStyle/>
          <a:p>
            <a:r>
              <a:t>5%</a:t>
            </a:r>
          </a:p>
        </p:txBody>
      </p:sp>
      <p:sp>
        <p:nvSpPr>
          <p:cNvPr id="7" name="Percentage rondkomen regio"/>
          <p:cNvSpPr>
            <a:spLocks noGrp="1"/>
          </p:cNvSpPr>
          <p:nvPr>
            <p:ph type="body" sz="quarter" idx="17" hasCustomPrompt="1"/>
          </p:nvPr>
        </p:nvSpPr>
        <p:spPr>
          <a:xfrm>
            <a:off x="10148810" y="2181084"/>
            <a:ext cx="838200" cy="838200"/>
          </a:xfrm>
        </p:spPr>
        <p:txBody>
          <a:bodyPr/>
          <a:lstStyle/>
          <a:p>
            <a:r>
              <a:t>5%</a:t>
            </a:r>
          </a:p>
        </p:txBody>
      </p:sp>
      <p:sp>
        <p:nvSpPr>
          <p:cNvPr id="8" name="Percentage mantelzorger"/>
          <p:cNvSpPr>
            <a:spLocks noGrp="1"/>
          </p:cNvSpPr>
          <p:nvPr>
            <p:ph type="body" sz="quarter" idx="12" hasCustomPrompt="1"/>
          </p:nvPr>
        </p:nvSpPr>
        <p:spPr>
          <a:xfrm>
            <a:off x="9082029" y="4187231"/>
            <a:ext cx="838200" cy="838200"/>
          </a:xfrm>
        </p:spPr>
        <p:txBody>
          <a:bodyPr/>
          <a:lstStyle/>
          <a:p>
            <a:r>
              <a:t>19%</a:t>
            </a:r>
          </a:p>
        </p:txBody>
      </p:sp>
      <p:sp>
        <p:nvSpPr>
          <p:cNvPr id="9" name="Percentage mantelzorger regio"/>
          <p:cNvSpPr>
            <a:spLocks noGrp="1"/>
          </p:cNvSpPr>
          <p:nvPr>
            <p:ph type="body" sz="quarter" idx="18" hasCustomPrompt="1"/>
          </p:nvPr>
        </p:nvSpPr>
        <p:spPr>
          <a:xfrm>
            <a:off x="10148810" y="4175066"/>
            <a:ext cx="838200" cy="838200"/>
          </a:xfrm>
        </p:spPr>
        <p:txBody>
          <a:bodyPr/>
          <a:lstStyle/>
          <a:p>
            <a:r>
              <a:t>21%</a:t>
            </a:r>
          </a:p>
        </p:txBody>
      </p:sp>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niet thuis"/>
          <p:cNvSpPr>
            <a:spLocks noGrp="1"/>
          </p:cNvSpPr>
          <p:nvPr>
            <p:ph type="body" sz="quarter" idx="13" hasCustomPrompt="1"/>
          </p:nvPr>
        </p:nvSpPr>
        <p:spPr>
          <a:xfrm>
            <a:off x="1748606" y="3540900"/>
            <a:ext cx="838200" cy="838200"/>
          </a:xfrm>
        </p:spPr>
        <p:txBody>
          <a:bodyPr/>
          <a:lstStyle/>
          <a:p>
            <a:r>
              <a:t>24%</a:t>
            </a:r>
          </a:p>
        </p:txBody>
      </p:sp>
      <p:graphicFrame>
        <p:nvGraphicFramePr>
          <p:cNvPr id="3" name="Grafiek gezin"/>
          <p:cNvGraphicFramePr>
            <a:graphicFrameLocks noGrp="1"/>
          </p:cNvGraphicFramePr>
          <p:nvPr/>
        </p:nvGraphicFramePr>
        <p:xfrm>
          <a:off x="4368757" y="1519200"/>
          <a:ext cx="7365970" cy="4881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66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schoolbeleving"/>
          <p:cNvGraphicFramePr>
            <a:graphicFrameLocks noGrp="1"/>
          </p:cNvGraphicFramePr>
          <p:nvPr/>
        </p:nvGraphicFramePr>
        <p:xfrm>
          <a:off x="4368813" y="1519200"/>
          <a:ext cx="3454374"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afiek ziekteverzuim"/>
          <p:cNvGraphicFramePr>
            <a:graphicFrameLocks noGrp="1"/>
          </p:cNvGraphicFramePr>
          <p:nvPr/>
        </p:nvGraphicFramePr>
        <p:xfrm>
          <a:off x="8280294" y="1519200"/>
          <a:ext cx="3454373"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Grafiek spijbelen"/>
          <p:cNvGraphicFramePr>
            <a:graphicFrameLocks noGrp="1"/>
          </p:cNvGraphicFramePr>
          <p:nvPr/>
        </p:nvGraphicFramePr>
        <p:xfrm>
          <a:off x="4370400"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Grafiek pesten"/>
          <p:cNvGraphicFramePr>
            <a:graphicFrameLocks noGrp="1"/>
          </p:cNvGraphicFramePr>
          <p:nvPr/>
        </p:nvGraphicFramePr>
        <p:xfrm>
          <a:off x="8278668" y="4024800"/>
          <a:ext cx="3454371"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ek schoolbeleving OKO"/>
          <p:cNvGraphicFramePr>
            <a:graphicFrameLocks noGrp="1"/>
          </p:cNvGraphicFramePr>
          <p:nvPr/>
        </p:nvGraphicFramePr>
        <p:xfrm>
          <a:off x="457217" y="1519200"/>
          <a:ext cx="7365967" cy="48806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137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rendgrafiek ervaren gezondheid"/>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rendgrafiek geluk"/>
          <p:cNvGraphicFramePr>
            <a:graphicFrameLocks noGrp="1"/>
          </p:cNvGraphicFramePr>
          <p:nvPr/>
        </p:nvGraphicFramePr>
        <p:xfrm>
          <a:off x="4370400" y="40248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ombi ervaren gezondheid geluk klas"/>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ombi ervaren gezondheid geluk gender"/>
          <p:cNvGraphicFramePr>
            <a:graphicFrameLocks noGrp="1"/>
          </p:cNvGraphicFramePr>
          <p:nvPr/>
        </p:nvGraphicFramePr>
        <p:xfrm>
          <a:off x="8278781" y="4024800"/>
          <a:ext cx="3456000" cy="237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494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centage bingedrinken"/>
          <p:cNvSpPr>
            <a:spLocks noGrp="1"/>
          </p:cNvSpPr>
          <p:nvPr>
            <p:ph type="body" sz="quarter" idx="13" hasCustomPrompt="1"/>
          </p:nvPr>
        </p:nvSpPr>
        <p:spPr>
          <a:xfrm>
            <a:off x="1229150" y="4374600"/>
            <a:ext cx="838200" cy="838200"/>
          </a:xfrm>
        </p:spPr>
        <p:txBody>
          <a:bodyPr/>
          <a:lstStyle/>
          <a:p>
            <a:r>
              <a:t>20%</a:t>
            </a:r>
          </a:p>
        </p:txBody>
      </p:sp>
      <p:sp>
        <p:nvSpPr>
          <p:cNvPr id="3" name="Percentage bingedrinken regio"/>
          <p:cNvSpPr>
            <a:spLocks noGrp="1"/>
          </p:cNvSpPr>
          <p:nvPr>
            <p:ph type="body" sz="quarter" idx="20" hasCustomPrompt="1"/>
          </p:nvPr>
        </p:nvSpPr>
        <p:spPr>
          <a:xfrm>
            <a:off x="2292775" y="4374600"/>
            <a:ext cx="838200" cy="838200"/>
          </a:xfrm>
        </p:spPr>
        <p:txBody>
          <a:bodyPr/>
          <a:lstStyle/>
          <a:p>
            <a:r>
              <a:t>23%</a:t>
            </a:r>
          </a:p>
        </p:txBody>
      </p:sp>
      <p:graphicFrame>
        <p:nvGraphicFramePr>
          <p:cNvPr id="4" name="Trendgrafiek alcohol"/>
          <p:cNvGraphicFramePr>
            <a:graphicFrameLocks noGrp="1"/>
          </p:cNvGraphicFramePr>
          <p:nvPr/>
        </p:nvGraphicFramePr>
        <p:xfrm>
          <a:off x="4370400" y="1519200"/>
          <a:ext cx="3456000" cy="2376000"/>
        </p:xfrm>
        <a:graphic>
          <a:graphicData uri="http://schemas.openxmlformats.org/drawingml/2006/chart">
            <c:chart xmlns:c="http://schemas.openxmlformats.org/drawingml/2006/chart" xmlns:r="http://schemas.openxmlformats.org/officeDocument/2006/relationships" r:id="rId2"/>
          </a:graphicData>
        </a:graphic>
      </p:graphicFrame>
      <p:sp>
        <p:nvSpPr>
          <p:cNvPr id="5" name="Percentage dronkenschap"/>
          <p:cNvSpPr>
            <a:spLocks noGrp="1"/>
          </p:cNvSpPr>
          <p:nvPr>
            <p:ph type="body" sz="quarter" idx="16" hasCustomPrompt="1"/>
          </p:nvPr>
        </p:nvSpPr>
        <p:spPr>
          <a:xfrm>
            <a:off x="5140800" y="4374600"/>
            <a:ext cx="838200" cy="838200"/>
          </a:xfrm>
        </p:spPr>
        <p:txBody>
          <a:bodyPr/>
          <a:lstStyle/>
          <a:p>
            <a:r>
              <a:t>17%</a:t>
            </a:r>
          </a:p>
        </p:txBody>
      </p:sp>
      <p:sp>
        <p:nvSpPr>
          <p:cNvPr id="6" name="Percentage dronkenschap regio"/>
          <p:cNvSpPr>
            <a:spLocks noGrp="1"/>
          </p:cNvSpPr>
          <p:nvPr>
            <p:ph type="body" sz="quarter" idx="19" hasCustomPrompt="1"/>
          </p:nvPr>
        </p:nvSpPr>
        <p:spPr>
          <a:xfrm>
            <a:off x="6219176" y="4374600"/>
            <a:ext cx="838200" cy="838200"/>
          </a:xfrm>
        </p:spPr>
        <p:txBody>
          <a:bodyPr/>
          <a:lstStyle/>
          <a:p>
            <a:r>
              <a:t>18%</a:t>
            </a:r>
          </a:p>
        </p:txBody>
      </p:sp>
      <p:graphicFrame>
        <p:nvGraphicFramePr>
          <p:cNvPr id="7" name="Combi alcohol klas"/>
          <p:cNvGraphicFramePr>
            <a:graphicFrameLocks noGrp="1"/>
          </p:cNvGraphicFramePr>
          <p:nvPr/>
        </p:nvGraphicFramePr>
        <p:xfrm>
          <a:off x="8278781" y="1519200"/>
          <a:ext cx="3456000" cy="237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mbi alcohol gender"/>
          <p:cNvGraphicFramePr>
            <a:graphicFrameLocks noGrp="1"/>
          </p:cNvGraphicFramePr>
          <p:nvPr/>
        </p:nvGraphicFramePr>
        <p:xfrm>
          <a:off x="8278781" y="4024800"/>
          <a:ext cx="3456000" cy="237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20" ma:contentTypeDescription="Een nieuw document maken." ma:contentTypeScope="" ma:versionID="26426b46a5c0c1d258bf284d595ef36f">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7a995b3ef3034e03d49cf2989483892d"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8373FD-713A-4C43-B3FE-80F0E3D63506}">
  <ds:schemaRefs>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c1085ce0-992b-4e2c-bc8b-9e7e29361dd3"/>
    <ds:schemaRef ds:uri="http://purl.org/dc/dcmitype/"/>
    <ds:schemaRef ds:uri="http://purl.org/dc/elements/1.1/"/>
    <ds:schemaRef ds:uri="http://schemas.microsoft.com/sharepoint/v3"/>
    <ds:schemaRef ds:uri="4e95bed8-6d15-4403-ad70-a53422338dca"/>
    <ds:schemaRef ds:uri="d045ab76-3bb7-45f5-ab41-d7b04aa0dc94"/>
  </ds:schemaRefs>
</ds:datastoreItem>
</file>

<file path=customXml/itemProps2.xml><?xml version="1.0" encoding="utf-8"?>
<ds:datastoreItem xmlns:ds="http://schemas.openxmlformats.org/officeDocument/2006/customXml" ds:itemID="{D4797234-1F06-4080-A1F9-30DCE4CF2F06}">
  <ds:schemaRefs>
    <ds:schemaRef ds:uri="http://schemas.microsoft.com/sharepoint/v3/contenttype/forms"/>
  </ds:schemaRefs>
</ds:datastoreItem>
</file>

<file path=customXml/itemProps3.xml><?xml version="1.0" encoding="utf-8"?>
<ds:datastoreItem xmlns:ds="http://schemas.openxmlformats.org/officeDocument/2006/customXml" ds:itemID="{254786A0-2025-462C-927D-1866FA2E18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2761</TotalTime>
  <Words>438</Words>
  <Application>Microsoft Office PowerPoint</Application>
  <PresentationFormat>Breedbeeld</PresentationFormat>
  <Paragraphs>133</Paragraphs>
  <Slides>18</Slides>
  <Notes>3</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18</vt:i4>
      </vt:variant>
    </vt:vector>
  </HeadingPairs>
  <TitlesOfParts>
    <vt:vector size="26" baseType="lpstr">
      <vt:lpstr>Arial</vt:lpstr>
      <vt:lpstr>Calibri</vt:lpstr>
      <vt:lpstr>Century Gothic</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Maessen, Carla</dc:creator>
  <cp:lastModifiedBy>Vermeulen, Sander</cp:lastModifiedBy>
  <cp:revision>4</cp:revision>
  <dcterms:created xsi:type="dcterms:W3CDTF">2021-07-15T09:01:16Z</dcterms:created>
  <dcterms:modified xsi:type="dcterms:W3CDTF">2024-01-19T15:50:47Z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6882400</vt:r8>
  </property>
  <property fmtid="{D5CDD505-2E9C-101B-9397-08002B2CF9AE}" pid="3" name="MSIP_Label_ce8bfa01-cc62-4e0e-8713-2f7da2586bef_Enabled">
    <vt:lpwstr>true</vt:lpwstr>
  </property>
  <property fmtid="{D5CDD505-2E9C-101B-9397-08002B2CF9AE}" pid="4" name="MSIP_Label_ce8bfa01-cc62-4e0e-8713-2f7da2586bef_SetDate">
    <vt:lpwstr>2022-02-23T08:06:28Z</vt:lpwstr>
  </property>
  <property fmtid="{D5CDD505-2E9C-101B-9397-08002B2CF9AE}" pid="5" name="MSIP_Label_ce8bfa01-cc62-4e0e-8713-2f7da2586bef_Method">
    <vt:lpwstr>Privileged</vt:lpwstr>
  </property>
  <property fmtid="{D5CDD505-2E9C-101B-9397-08002B2CF9AE}" pid="6" name="MSIP_Label_ce8bfa01-cc62-4e0e-8713-2f7da2586bef_Name">
    <vt:lpwstr>Bedrijfsvertrouwelijk (BBN1)</vt:lpwstr>
  </property>
  <property fmtid="{D5CDD505-2E9C-101B-9397-08002B2CF9AE}" pid="7" name="MSIP_Label_ce8bfa01-cc62-4e0e-8713-2f7da2586bef_SiteId">
    <vt:lpwstr>e90fbc72-bc3b-4475-8f41-70d1d17ccf33</vt:lpwstr>
  </property>
  <property fmtid="{D5CDD505-2E9C-101B-9397-08002B2CF9AE}" pid="8" name="MSIP_Label_ce8bfa01-cc62-4e0e-8713-2f7da2586bef_ActionId">
    <vt:lpwstr>9446abc7-3ad8-491d-928a-af1e5bfbd14d</vt:lpwstr>
  </property>
  <property fmtid="{D5CDD505-2E9C-101B-9397-08002B2CF9AE}" pid="9" name="MSIP_Label_ce8bfa01-cc62-4e0e-8713-2f7da2586bef_ContentBits">
    <vt:lpwstr>2</vt:lpwstr>
  </property>
  <property fmtid="{D5CDD505-2E9C-101B-9397-08002B2CF9AE}" pid="10" name="ClassificationContentMarkingFooterLocations">
    <vt:lpwstr>Gemeenterapportage:5</vt:lpwstr>
  </property>
  <property fmtid="{D5CDD505-2E9C-101B-9397-08002B2CF9AE}" pid="11" name="ClassificationContentMarkingFooterText">
    <vt:lpwstr>Bedrijfsvertrouwelijk (BBN1)</vt:lpwstr>
  </property>
  <property fmtid="{D5CDD505-2E9C-101B-9397-08002B2CF9AE}" pid="12" name="MediaServiceImageTags">
    <vt:lpwstr/>
  </property>
  <property fmtid="{D5CDD505-2E9C-101B-9397-08002B2CF9AE}" pid="13" name="ContentTypeId">
    <vt:lpwstr>0x010100C4EA295FB1FB9547A73C9F5819D6E613</vt:lpwstr>
  </property>
</Properties>
</file>